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8"/>
  </p:notesMasterIdLst>
  <p:sldIdLst>
    <p:sldId id="256" r:id="rId2"/>
    <p:sldId id="257" r:id="rId3"/>
    <p:sldId id="288" r:id="rId4"/>
    <p:sldId id="289" r:id="rId5"/>
    <p:sldId id="271" r:id="rId6"/>
    <p:sldId id="290" r:id="rId7"/>
    <p:sldId id="291" r:id="rId8"/>
    <p:sldId id="283" r:id="rId9"/>
    <p:sldId id="266" r:id="rId10"/>
    <p:sldId id="270" r:id="rId11"/>
    <p:sldId id="272" r:id="rId12"/>
    <p:sldId id="286" r:id="rId13"/>
    <p:sldId id="273" r:id="rId14"/>
    <p:sldId id="275" r:id="rId15"/>
    <p:sldId id="269" r:id="rId16"/>
    <p:sldId id="276" r:id="rId17"/>
    <p:sldId id="278" r:id="rId18"/>
    <p:sldId id="284" r:id="rId19"/>
    <p:sldId id="279" r:id="rId20"/>
    <p:sldId id="281" r:id="rId21"/>
    <p:sldId id="282" r:id="rId22"/>
    <p:sldId id="308" r:id="rId23"/>
    <p:sldId id="309" r:id="rId24"/>
    <p:sldId id="292" r:id="rId25"/>
    <p:sldId id="293" r:id="rId26"/>
    <p:sldId id="294" r:id="rId27"/>
    <p:sldId id="295" r:id="rId28"/>
    <p:sldId id="296" r:id="rId29"/>
    <p:sldId id="310" r:id="rId30"/>
    <p:sldId id="297" r:id="rId31"/>
    <p:sldId id="298" r:id="rId32"/>
    <p:sldId id="299" r:id="rId33"/>
    <p:sldId id="300" r:id="rId34"/>
    <p:sldId id="301" r:id="rId35"/>
    <p:sldId id="302" r:id="rId36"/>
    <p:sldId id="303" r:id="rId37"/>
    <p:sldId id="304" r:id="rId38"/>
    <p:sldId id="305" r:id="rId39"/>
    <p:sldId id="306" r:id="rId40"/>
    <p:sldId id="307" r:id="rId41"/>
    <p:sldId id="268" r:id="rId42"/>
    <p:sldId id="267" r:id="rId43"/>
    <p:sldId id="264" r:id="rId44"/>
    <p:sldId id="263" r:id="rId45"/>
    <p:sldId id="258" r:id="rId46"/>
    <p:sldId id="259" r:id="rId4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32BB16-631E-86D9-9E70-BFE485F5E472}" name="Pontello Leonardo" initials="PL" userId="S::leonardo.pontello@studenti.unipd.it::e1f66af7-fa05-4e62-a638-65f61bf3ed2c" providerId="AD"/>
  <p188:author id="{2B47A61A-FD93-7595-C20B-37EEF1508DF6}" name="Fattorel Alessandro" initials="FA" userId="S::alessandro.fattorel@studenti.unipd.it::4c8be876-182f-48df-a8f8-cf95002ea17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chi Theboss" initials="RT" lastIdx="6" clrIdx="0">
    <p:extLst>
      <p:ext uri="{19B8F6BF-5375-455C-9EA6-DF929625EA0E}">
        <p15:presenceInfo xmlns:p15="http://schemas.microsoft.com/office/powerpoint/2012/main" userId="e36215d99666b0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1F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0ADC-19C6-F82B-E897-50F02B0DC2D3}" v="782" dt="2025-01-01T16:21:36.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55" autoAdjust="0"/>
  </p:normalViewPr>
  <p:slideViewPr>
    <p:cSldViewPr snapToGrid="0">
      <p:cViewPr>
        <p:scale>
          <a:sx n="80" d="100"/>
          <a:sy n="80" d="100"/>
        </p:scale>
        <p:origin x="75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DE6C1-0D4F-40AF-85DF-C1F5DECC53A8}" type="datetimeFigureOut">
              <a:rPr lang="it-IT" smtClean="0"/>
              <a:pPr/>
              <a:t>06/01/2025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DBD17-AA56-4B3E-BE8E-B8743FCB105A}" type="slidenum">
              <a:rPr lang="it-IT" smtClean="0"/>
              <a:pPr/>
              <a:t>‹N›</a:t>
            </a:fld>
            <a:endParaRPr lang="it-IT"/>
          </a:p>
        </p:txBody>
      </p:sp>
    </p:spTree>
    <p:extLst>
      <p:ext uri="{BB962C8B-B14F-4D97-AF65-F5344CB8AC3E}">
        <p14:creationId xmlns:p14="http://schemas.microsoft.com/office/powerpoint/2010/main" val="299439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indent="-228600">
              <a:buAutoNum type="arabicParenR"/>
            </a:pPr>
            <a:r>
              <a:rPr lang="en-US" dirty="0"/>
              <a:t>General overview of the structure</a:t>
            </a:r>
          </a:p>
          <a:p>
            <a:pPr marL="228600" indent="-228600">
              <a:buAutoNum type="arabicParenR"/>
            </a:pPr>
            <a:r>
              <a:rPr lang="en-US" dirty="0" err="1"/>
              <a:t>Vdes</a:t>
            </a:r>
            <a:r>
              <a:rPr lang="en-US" dirty="0"/>
              <a:t> != 0 , so persistent trajectory (even more important later on with k2 (v is at the </a:t>
            </a:r>
            <a:r>
              <a:rPr lang="en-US" dirty="0" err="1"/>
              <a:t>denom</a:t>
            </a:r>
            <a:r>
              <a:rPr lang="en-US" dirty="0"/>
              <a:t>)</a:t>
            </a:r>
          </a:p>
          <a:p>
            <a:pPr marL="0" indent="0">
              <a:buNone/>
            </a:pPr>
            <a:r>
              <a:rPr lang="en-US" dirty="0"/>
              <a:t>	w depends on v^2 basically, so we must have v !=0, furthermore later on , k2=num/</a:t>
            </a:r>
            <a:r>
              <a:rPr lang="en-US" dirty="0" err="1"/>
              <a:t>vd</a:t>
            </a:r>
            <a:r>
              <a:rPr lang="en-US" dirty="0"/>
              <a:t> so </a:t>
            </a:r>
            <a:r>
              <a:rPr lang="en-US" dirty="0" err="1"/>
              <a:t>vd</a:t>
            </a:r>
            <a:r>
              <a:rPr lang="en-US" dirty="0"/>
              <a:t>!=0 otherwise k2 explodes, we will add a saturation on it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We can not guarantee </a:t>
            </a:r>
            <a:r>
              <a:rPr lang="en-US" dirty="0" err="1"/>
              <a:t>asymp</a:t>
            </a:r>
            <a:r>
              <a:rPr lang="en-US" dirty="0"/>
              <a:t> convergence cause system TV, but we do have convergence property cause we are doing rectilinear and semicircular motions so someway we are covered by good convergence properties</a:t>
            </a:r>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pPr marL="685800" lvl="1" indent="-228600">
              <a:buAutoNum type="arabicParenR"/>
            </a:pPr>
            <a:endParaRPr lang="en-US"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9</a:t>
            </a:fld>
            <a:endParaRPr lang="it-IT"/>
          </a:p>
        </p:txBody>
      </p:sp>
    </p:spTree>
    <p:extLst>
      <p:ext uri="{BB962C8B-B14F-4D97-AF65-F5344CB8AC3E}">
        <p14:creationId xmlns:p14="http://schemas.microsoft.com/office/powerpoint/2010/main" val="3969546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29</a:t>
            </a:fld>
            <a:endParaRPr lang="it-IT"/>
          </a:p>
        </p:txBody>
      </p:sp>
    </p:spTree>
    <p:extLst>
      <p:ext uri="{BB962C8B-B14F-4D97-AF65-F5344CB8AC3E}">
        <p14:creationId xmlns:p14="http://schemas.microsoft.com/office/powerpoint/2010/main" val="52641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Since we are dealing with second-order dynamics (acceleration), we need to use an integrator. This introduces some requirements on the trajectory. </a:t>
            </a:r>
          </a:p>
          <a:p>
            <a:r>
              <a:rPr lang="en-US" dirty="0"/>
              <a:t>It is possible to compute the square corner if we place a check on ω (since its value depends on two components that have v as the denominator). Otherwise, it will explode to infinity.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31</a:t>
            </a:fld>
            <a:endParaRPr lang="it-IT"/>
          </a:p>
        </p:txBody>
      </p:sp>
    </p:spTree>
    <p:extLst>
      <p:ext uri="{BB962C8B-B14F-4D97-AF65-F5344CB8AC3E}">
        <p14:creationId xmlns:p14="http://schemas.microsoft.com/office/powerpoint/2010/main" val="3270874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second-order dynamics have some issues with overtaking, as it is not very smooth. There is also a problem with square corners.</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34</a:t>
            </a:fld>
            <a:endParaRPr lang="it-IT"/>
          </a:p>
        </p:txBody>
      </p:sp>
    </p:spTree>
    <p:extLst>
      <p:ext uri="{BB962C8B-B14F-4D97-AF65-F5344CB8AC3E}">
        <p14:creationId xmlns:p14="http://schemas.microsoft.com/office/powerpoint/2010/main" val="668474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use the first (Cartesian) regulation and the pose without the singularity. Additionally, we implemented the first type of pose regulation, but since our circuit does not have singularities, we chose not to present it</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35</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36</a:t>
            </a:fld>
            <a:endParaRPr lang="it-IT"/>
          </a:p>
        </p:txBody>
      </p:sp>
    </p:spTree>
    <p:extLst>
      <p:ext uri="{BB962C8B-B14F-4D97-AF65-F5344CB8AC3E}">
        <p14:creationId xmlns:p14="http://schemas.microsoft.com/office/powerpoint/2010/main" val="645140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37</a:t>
            </a:fld>
            <a:endParaRPr lang="it-IT"/>
          </a:p>
        </p:txBody>
      </p:sp>
    </p:spTree>
    <p:extLst>
      <p:ext uri="{BB962C8B-B14F-4D97-AF65-F5344CB8AC3E}">
        <p14:creationId xmlns:p14="http://schemas.microsoft.com/office/powerpoint/2010/main" val="67822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Need</a:t>
            </a:r>
            <a:r>
              <a:rPr lang="it-IT" dirty="0"/>
              <a:t> to </a:t>
            </a:r>
            <a:r>
              <a:rPr lang="it-IT" dirty="0" err="1"/>
              <a:t>change</a:t>
            </a:r>
            <a:r>
              <a:rPr lang="it-IT" dirty="0"/>
              <a:t> </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42</a:t>
            </a:fld>
            <a:endParaRPr lang="it-IT"/>
          </a:p>
        </p:txBody>
      </p:sp>
    </p:spTree>
    <p:extLst>
      <p:ext uri="{BB962C8B-B14F-4D97-AF65-F5344CB8AC3E}">
        <p14:creationId xmlns:p14="http://schemas.microsoft.com/office/powerpoint/2010/main" val="1959041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F2DBD17-AA56-4B3E-BE8E-B8743FCB105A}" type="slidenum">
              <a:rPr lang="it-IT" smtClean="0"/>
              <a:pPr/>
              <a:t>10</a:t>
            </a:fld>
            <a:endParaRPr lang="it-IT"/>
          </a:p>
        </p:txBody>
      </p:sp>
    </p:spTree>
    <p:extLst>
      <p:ext uri="{BB962C8B-B14F-4D97-AF65-F5344CB8AC3E}">
        <p14:creationId xmlns:p14="http://schemas.microsoft.com/office/powerpoint/2010/main" val="1693802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dirty="0" err="1">
                <a:cs typeface="Arial"/>
              </a:rPr>
              <a:t>Say</a:t>
            </a:r>
            <a:r>
              <a:rPr lang="it-IT" sz="1200" dirty="0">
                <a:cs typeface="Arial"/>
              </a:rPr>
              <a:t> </a:t>
            </a:r>
            <a:r>
              <a:rPr lang="it-IT" sz="1200" dirty="0" err="1">
                <a:cs typeface="Arial"/>
              </a:rPr>
              <a:t>something</a:t>
            </a:r>
            <a:r>
              <a:rPr lang="it-IT" sz="1200" dirty="0">
                <a:cs typeface="Arial"/>
              </a:rPr>
              <a:t> </a:t>
            </a:r>
            <a:r>
              <a:rPr lang="it-IT" sz="1200" dirty="0" err="1">
                <a:cs typeface="Arial"/>
              </a:rPr>
              <a:t>about</a:t>
            </a:r>
            <a:r>
              <a:rPr lang="it-IT" sz="1200" dirty="0">
                <a:cs typeface="Arial"/>
              </a:rPr>
              <a:t> </a:t>
            </a:r>
            <a:r>
              <a:rPr lang="it-IT" sz="1200" dirty="0" err="1">
                <a:cs typeface="Arial"/>
              </a:rPr>
              <a:t>eigenvalues</a:t>
            </a:r>
            <a:r>
              <a:rPr lang="it-IT" sz="1200" dirty="0">
                <a:cs typeface="Arial"/>
              </a:rPr>
              <a:t>, thanks to </a:t>
            </a:r>
            <a:r>
              <a:rPr lang="it-IT" sz="1200" dirty="0" err="1">
                <a:cs typeface="Arial"/>
              </a:rPr>
              <a:t>this</a:t>
            </a:r>
            <a:r>
              <a:rPr lang="it-IT" sz="1200" dirty="0">
                <a:cs typeface="Arial"/>
              </a:rPr>
              <a:t> </a:t>
            </a:r>
            <a:r>
              <a:rPr lang="it-IT" sz="1200" dirty="0" err="1">
                <a:cs typeface="Arial"/>
              </a:rPr>
              <a:t>ki</a:t>
            </a:r>
            <a:r>
              <a:rPr lang="it-IT" sz="1200" dirty="0">
                <a:cs typeface="Arial"/>
              </a:rPr>
              <a:t> </a:t>
            </a:r>
            <a:r>
              <a:rPr lang="it-IT" sz="1200" dirty="0" err="1">
                <a:cs typeface="Arial"/>
              </a:rPr>
              <a:t>we</a:t>
            </a:r>
            <a:r>
              <a:rPr lang="it-IT" sz="1200" dirty="0">
                <a:cs typeface="Arial"/>
              </a:rPr>
              <a:t> know the </a:t>
            </a:r>
            <a:r>
              <a:rPr lang="it-IT" sz="1200" dirty="0" err="1">
                <a:cs typeface="Arial"/>
              </a:rPr>
              <a:t>eigs</a:t>
            </a:r>
            <a:r>
              <a:rPr lang="it-IT" sz="1200" dirty="0">
                <a:cs typeface="Arial"/>
              </a:rPr>
              <a:t> are on the LHS</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11</a:t>
            </a:fld>
            <a:endParaRPr lang="it-IT"/>
          </a:p>
        </p:txBody>
      </p:sp>
    </p:spTree>
    <p:extLst>
      <p:ext uri="{BB962C8B-B14F-4D97-AF65-F5344CB8AC3E}">
        <p14:creationId xmlns:p14="http://schemas.microsoft.com/office/powerpoint/2010/main" val="17943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indent="-228600">
              <a:buAutoNum type="arabicParenR"/>
            </a:pPr>
            <a:r>
              <a:rPr lang="en-US" dirty="0"/>
              <a:t>General overview of the structure and </a:t>
            </a:r>
            <a:r>
              <a:rPr lang="en-US" dirty="0" err="1"/>
              <a:t>vdes</a:t>
            </a:r>
            <a:r>
              <a:rPr lang="en-US" dirty="0"/>
              <a:t>!=0 </a:t>
            </a:r>
            <a:r>
              <a:rPr lang="en-US" dirty="0">
                <a:sym typeface="Wingdings" panose="05000000000000000000" pitchFamily="2" charset="2"/>
              </a:rPr>
              <a:t> same as before cause its related with diff flatness</a:t>
            </a:r>
          </a:p>
          <a:p>
            <a:pPr marL="228600" indent="-228600">
              <a:buAutoNum type="arabicParenR"/>
            </a:pPr>
            <a:r>
              <a:rPr lang="en-US" dirty="0">
                <a:sym typeface="Wingdings" panose="05000000000000000000" pitchFamily="2" charset="2"/>
              </a:rPr>
              <a:t>Highlights the same nature of the structure, with the only difference : gain computation and feedback law</a:t>
            </a:r>
          </a:p>
          <a:p>
            <a:pPr marL="228600" indent="-228600">
              <a:buAutoNum type="arabicParenR"/>
            </a:pPr>
            <a:r>
              <a:rPr lang="en-US" dirty="0" err="1">
                <a:sym typeface="Wingdings" panose="05000000000000000000" pitchFamily="2" charset="2"/>
              </a:rPr>
              <a:t>Barbalat’s</a:t>
            </a:r>
            <a:r>
              <a:rPr lang="en-US" dirty="0">
                <a:sym typeface="Wingdings" panose="05000000000000000000" pitchFamily="2" charset="2"/>
              </a:rPr>
              <a:t> lemma problem. Before we had no convergence guarantees cause k2 TV , now instead we could end up with loosing conv property cause w could become unbounded and hence Barb no true anymore - this is what we stress out in the sharp curve</a:t>
            </a:r>
            <a:endParaRPr lang="en-US" dirty="0"/>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16</a:t>
            </a:fld>
            <a:endParaRPr lang="it-IT"/>
          </a:p>
        </p:txBody>
      </p:sp>
    </p:spTree>
    <p:extLst>
      <p:ext uri="{BB962C8B-B14F-4D97-AF65-F5344CB8AC3E}">
        <p14:creationId xmlns:p14="http://schemas.microsoft.com/office/powerpoint/2010/main" val="310244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Highlight the relation </a:t>
            </a:r>
            <a:r>
              <a:rPr lang="it-IT" dirty="0" err="1"/>
              <a:t>between</a:t>
            </a:r>
            <a:r>
              <a:rPr lang="it-IT" dirty="0"/>
              <a:t> a and b , </a:t>
            </a:r>
            <a:r>
              <a:rPr lang="it-IT" dirty="0" err="1"/>
              <a:t>could</a:t>
            </a:r>
            <a:r>
              <a:rPr lang="it-IT" dirty="0"/>
              <a:t> </a:t>
            </a:r>
            <a:r>
              <a:rPr lang="it-IT" dirty="0" err="1"/>
              <a:t>we</a:t>
            </a:r>
            <a:r>
              <a:rPr lang="it-IT" dirty="0"/>
              <a:t> </a:t>
            </a:r>
            <a:r>
              <a:rPr lang="it-IT" dirty="0" err="1"/>
              <a:t>also</a:t>
            </a:r>
            <a:r>
              <a:rPr lang="it-IT" dirty="0"/>
              <a:t> compute </a:t>
            </a:r>
            <a:r>
              <a:rPr lang="it-IT" dirty="0" err="1"/>
              <a:t>eigs</a:t>
            </a:r>
            <a:r>
              <a:rPr lang="it-IT" dirty="0"/>
              <a:t> for </a:t>
            </a:r>
            <a:r>
              <a:rPr lang="it-IT" dirty="0" err="1"/>
              <a:t>this</a:t>
            </a:r>
            <a:r>
              <a:rPr lang="it-IT" dirty="0"/>
              <a:t> ? </a:t>
            </a:r>
            <a:r>
              <a:rPr lang="it-IT" dirty="0" err="1"/>
              <a:t>Is</a:t>
            </a:r>
            <a:r>
              <a:rPr lang="it-IT" dirty="0"/>
              <a:t> b a </a:t>
            </a:r>
            <a:r>
              <a:rPr lang="it-IT" dirty="0" err="1"/>
              <a:t>natural</a:t>
            </a:r>
            <a:r>
              <a:rPr lang="it-IT" dirty="0"/>
              <a:t> </a:t>
            </a:r>
            <a:r>
              <a:rPr lang="it-IT" dirty="0" err="1"/>
              <a:t>freq</a:t>
            </a:r>
            <a:r>
              <a:rPr lang="it-IT" dirty="0"/>
              <a:t> </a:t>
            </a:r>
            <a:r>
              <a:rPr lang="it-IT" dirty="0" err="1"/>
              <a:t>too</a:t>
            </a:r>
            <a:r>
              <a:rPr lang="it-IT" dirty="0"/>
              <a:t> ? </a:t>
            </a:r>
          </a:p>
        </p:txBody>
      </p:sp>
      <p:sp>
        <p:nvSpPr>
          <p:cNvPr id="4" name="Slide Number Placeholder 3"/>
          <p:cNvSpPr>
            <a:spLocks noGrp="1"/>
          </p:cNvSpPr>
          <p:nvPr>
            <p:ph type="sldNum" sz="quarter" idx="5"/>
          </p:nvPr>
        </p:nvSpPr>
        <p:spPr/>
        <p:txBody>
          <a:bodyPr/>
          <a:lstStyle/>
          <a:p>
            <a:fld id="{DF2DBD17-AA56-4B3E-BE8E-B8743FCB105A}" type="slidenum">
              <a:rPr lang="it-IT" smtClean="0"/>
              <a:pPr/>
              <a:t>17</a:t>
            </a:fld>
            <a:endParaRPr lang="it-IT"/>
          </a:p>
        </p:txBody>
      </p:sp>
    </p:spTree>
    <p:extLst>
      <p:ext uri="{BB962C8B-B14F-4D97-AF65-F5344CB8AC3E}">
        <p14:creationId xmlns:p14="http://schemas.microsoft.com/office/powerpoint/2010/main" val="3327151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18</a:t>
            </a:fld>
            <a:endParaRPr lang="it-IT"/>
          </a:p>
        </p:txBody>
      </p:sp>
    </p:spTree>
    <p:extLst>
      <p:ext uri="{BB962C8B-B14F-4D97-AF65-F5344CB8AC3E}">
        <p14:creationId xmlns:p14="http://schemas.microsoft.com/office/powerpoint/2010/main" val="12414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 </a:t>
            </a:r>
            <a:r>
              <a:rPr lang="it-IT" dirty="0" err="1"/>
              <a:t>need</a:t>
            </a:r>
            <a:r>
              <a:rPr lang="it-IT" dirty="0"/>
              <a:t> to be </a:t>
            </a:r>
            <a:r>
              <a:rPr lang="it-IT" dirty="0" err="1"/>
              <a:t>different</a:t>
            </a:r>
            <a:r>
              <a:rPr lang="it-IT" dirty="0"/>
              <a:t> from 0</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26</a:t>
            </a:fld>
            <a:endParaRPr lang="it-IT"/>
          </a:p>
        </p:txBody>
      </p:sp>
    </p:spTree>
    <p:extLst>
      <p:ext uri="{BB962C8B-B14F-4D97-AF65-F5344CB8AC3E}">
        <p14:creationId xmlns:p14="http://schemas.microsoft.com/office/powerpoint/2010/main" val="819897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27</a:t>
            </a:fld>
            <a:endParaRPr lang="it-IT"/>
          </a:p>
        </p:txBody>
      </p:sp>
    </p:spTree>
    <p:extLst>
      <p:ext uri="{BB962C8B-B14F-4D97-AF65-F5344CB8AC3E}">
        <p14:creationId xmlns:p14="http://schemas.microsoft.com/office/powerpoint/2010/main" val="1806129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28</a:t>
            </a:fld>
            <a:endParaRPr lang="it-IT"/>
          </a:p>
        </p:txBody>
      </p:sp>
    </p:spTree>
    <p:extLst>
      <p:ext uri="{BB962C8B-B14F-4D97-AF65-F5344CB8AC3E}">
        <p14:creationId xmlns:p14="http://schemas.microsoft.com/office/powerpoint/2010/main" val="3347841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98A6E1-DC11-C213-C49B-4CE1A884E40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6C5EF09-4C5E-B147-BEF8-8B66FFFEA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774B46-543F-F0B0-1410-BF1E7177DEE5}"/>
              </a:ext>
            </a:extLst>
          </p:cNvPr>
          <p:cNvSpPr>
            <a:spLocks noGrp="1"/>
          </p:cNvSpPr>
          <p:nvPr>
            <p:ph type="dt" sz="half" idx="10"/>
          </p:nvPr>
        </p:nvSpPr>
        <p:spPr/>
        <p:txBody>
          <a:bodyPr/>
          <a:lstStyle/>
          <a:p>
            <a:fld id="{C764DE79-268F-4C1A-8933-263129D2AF90}" type="datetimeFigureOut">
              <a:rPr lang="en-US" smtClean="0"/>
              <a:pPr/>
              <a:t>1/6/2025</a:t>
            </a:fld>
            <a:endParaRPr lang="en-US"/>
          </a:p>
        </p:txBody>
      </p:sp>
      <p:sp>
        <p:nvSpPr>
          <p:cNvPr id="5" name="Segnaposto piè di pagina 4">
            <a:extLst>
              <a:ext uri="{FF2B5EF4-FFF2-40B4-BE49-F238E27FC236}">
                <a16:creationId xmlns:a16="http://schemas.microsoft.com/office/drawing/2014/main" id="{A21F3B55-F3E2-1A2D-7FD6-BEC64BEDFF2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03C2C70-ACDC-D114-6B42-27BE4C2595E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65566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4" name="Immagine 6">
            <a:extLst>
              <a:ext uri="{FF2B5EF4-FFF2-40B4-BE49-F238E27FC236}">
                <a16:creationId xmlns:a16="http://schemas.microsoft.com/office/drawing/2014/main" id="{7A2A5C85-D8F9-95C2-D93A-D6AAA8D0129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11640" y="1159933"/>
            <a:ext cx="7568720" cy="21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olo 1">
            <a:extLst>
              <a:ext uri="{FF2B5EF4-FFF2-40B4-BE49-F238E27FC236}">
                <a16:creationId xmlns:a16="http://schemas.microsoft.com/office/drawing/2014/main" id="{DE965153-D1B8-47F9-ECA7-A02B37578D0F}"/>
              </a:ext>
            </a:extLst>
          </p:cNvPr>
          <p:cNvSpPr>
            <a:spLocks noGrp="1"/>
          </p:cNvSpPr>
          <p:nvPr>
            <p:ph type="ctrTitle"/>
          </p:nvPr>
        </p:nvSpPr>
        <p:spPr>
          <a:xfrm>
            <a:off x="1547593" y="3285951"/>
            <a:ext cx="9096815" cy="1290388"/>
          </a:xfrm>
          <a:prstGeom prst="rect">
            <a:avLst/>
          </a:prstGeom>
        </p:spPr>
        <p:txBody>
          <a:bodyPr/>
          <a:lstStyle>
            <a:lvl1pPr>
              <a:defRPr>
                <a:solidFill>
                  <a:schemeClr val="bg1"/>
                </a:solidFill>
              </a:defRPr>
            </a:lvl1pPr>
          </a:lstStyle>
          <a:p>
            <a:r>
              <a:rPr lang="it-IT"/>
              <a:t>Fare clic per modificare lo stile del titolo dello schema</a:t>
            </a:r>
          </a:p>
        </p:txBody>
      </p:sp>
      <p:sp>
        <p:nvSpPr>
          <p:cNvPr id="6" name="Segnaposto testo 13">
            <a:extLst>
              <a:ext uri="{FF2B5EF4-FFF2-40B4-BE49-F238E27FC236}">
                <a16:creationId xmlns:a16="http://schemas.microsoft.com/office/drawing/2014/main" id="{1D13A2E7-1F45-2252-AAE6-76F193D9D508}"/>
              </a:ext>
            </a:extLst>
          </p:cNvPr>
          <p:cNvSpPr>
            <a:spLocks noGrp="1"/>
          </p:cNvSpPr>
          <p:nvPr>
            <p:ph type="body" sz="quarter" idx="10"/>
          </p:nvPr>
        </p:nvSpPr>
        <p:spPr>
          <a:xfrm>
            <a:off x="2935526" y="4741032"/>
            <a:ext cx="6320949" cy="758068"/>
          </a:xfrm>
        </p:spPr>
        <p:txBody>
          <a:bodyPr/>
          <a:lstStyle>
            <a:lvl1pPr marL="0" indent="0" algn="ctr">
              <a:buNone/>
              <a:defRPr>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2029019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D642F2-5021-578D-0B5A-F0C9826C5601}"/>
              </a:ext>
            </a:extLst>
          </p:cNvPr>
          <p:cNvSpPr>
            <a:spLocks noGrp="1" noRot="1" noMove="1" noResize="1" noEditPoints="1" noAdjustHandles="1" noChangeArrowheads="1" noChangeShapeType="1"/>
          </p:cNvSpPr>
          <p:nvPr/>
        </p:nvSpPr>
        <p:spPr bwMode="auto">
          <a:xfrm>
            <a:off x="-1" y="0"/>
            <a:ext cx="12192001" cy="1138767"/>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a:solidFill>
                <a:schemeClr val="bg1"/>
              </a:solidFill>
            </a:endParaRPr>
          </a:p>
        </p:txBody>
      </p:sp>
      <p:pic>
        <p:nvPicPr>
          <p:cNvPr id="8" name="Immagine 7">
            <a:extLst>
              <a:ext uri="{FF2B5EF4-FFF2-40B4-BE49-F238E27FC236}">
                <a16:creationId xmlns:a16="http://schemas.microsoft.com/office/drawing/2014/main" id="{5BB52DDA-C01F-9F3B-B508-D3698A0EAD6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6658" y="172188"/>
            <a:ext cx="2856424" cy="79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olo 1">
            <a:extLst>
              <a:ext uri="{FF2B5EF4-FFF2-40B4-BE49-F238E27FC236}">
                <a16:creationId xmlns:a16="http://schemas.microsoft.com/office/drawing/2014/main" id="{3A4080AB-402D-FB91-8F6E-E1F4FB36C74D}"/>
              </a:ext>
            </a:extLst>
          </p:cNvPr>
          <p:cNvSpPr>
            <a:spLocks noGrp="1"/>
          </p:cNvSpPr>
          <p:nvPr>
            <p:ph type="title"/>
          </p:nvPr>
        </p:nvSpPr>
        <p:spPr>
          <a:xfrm>
            <a:off x="456000" y="1153221"/>
            <a:ext cx="11736000" cy="1188000"/>
          </a:xfrm>
        </p:spPr>
        <p:txBody>
          <a:bodyPr>
            <a:normAutofit/>
          </a:bodyPr>
          <a:lstStyle>
            <a:lvl1pPr>
              <a:defRPr sz="3600" b="1">
                <a:latin typeface="Arial" panose="020B0604020202020204" pitchFamily="34" charset="0"/>
                <a:cs typeface="Arial" panose="020B0604020202020204" pitchFamily="34" charset="0"/>
              </a:defRPr>
            </a:lvl1pPr>
          </a:lstStyle>
          <a:p>
            <a:r>
              <a:rPr lang="it-IT"/>
              <a:t>Fare clic per modificare lo stile del titolo dello schema</a:t>
            </a:r>
          </a:p>
        </p:txBody>
      </p:sp>
      <p:sp>
        <p:nvSpPr>
          <p:cNvPr id="3" name="Segnaposto contenuto 2"/>
          <p:cNvSpPr>
            <a:spLocks noGrp="1"/>
          </p:cNvSpPr>
          <p:nvPr>
            <p:ph sz="quarter" idx="10" hasCustomPrompt="1"/>
          </p:nvPr>
        </p:nvSpPr>
        <p:spPr>
          <a:xfrm>
            <a:off x="6179127" y="2592996"/>
            <a:ext cx="5663346" cy="3859558"/>
          </a:xfrm>
        </p:spPr>
        <p:txBody>
          <a:bodyPr/>
          <a:lstStyle>
            <a:lvl1pPr marL="0" indent="0">
              <a:buNone/>
              <a:defRPr baseline="0"/>
            </a:lvl1pPr>
          </a:lstStyle>
          <a:p>
            <a:pPr lvl="0"/>
            <a:r>
              <a:rPr lang="it-IT"/>
              <a:t>Inserire testo</a:t>
            </a:r>
          </a:p>
        </p:txBody>
      </p:sp>
      <p:sp>
        <p:nvSpPr>
          <p:cNvPr id="11" name="Segnaposto contenuto 2"/>
          <p:cNvSpPr>
            <a:spLocks noGrp="1"/>
          </p:cNvSpPr>
          <p:nvPr>
            <p:ph sz="quarter" idx="11" hasCustomPrompt="1"/>
          </p:nvPr>
        </p:nvSpPr>
        <p:spPr>
          <a:xfrm>
            <a:off x="1215640" y="2592996"/>
            <a:ext cx="3781233" cy="1794277"/>
          </a:xfrm>
        </p:spPr>
        <p:txBody>
          <a:bodyPr/>
          <a:lstStyle>
            <a:lvl1pPr marL="0" indent="0">
              <a:buNone/>
              <a:defRPr baseline="0"/>
            </a:lvl1pPr>
          </a:lstStyle>
          <a:p>
            <a:pPr lvl="0"/>
            <a:r>
              <a:rPr lang="it-IT"/>
              <a:t>Inserire testo</a:t>
            </a:r>
          </a:p>
        </p:txBody>
      </p:sp>
      <p:sp>
        <p:nvSpPr>
          <p:cNvPr id="12" name="Segnaposto contenuto 2"/>
          <p:cNvSpPr>
            <a:spLocks noGrp="1"/>
          </p:cNvSpPr>
          <p:nvPr>
            <p:ph sz="quarter" idx="12" hasCustomPrompt="1"/>
          </p:nvPr>
        </p:nvSpPr>
        <p:spPr>
          <a:xfrm>
            <a:off x="1215640" y="4777396"/>
            <a:ext cx="3781234" cy="1794277"/>
          </a:xfrm>
        </p:spPr>
        <p:txBody>
          <a:bodyPr/>
          <a:lstStyle>
            <a:lvl1pPr marL="0" indent="0">
              <a:buNone/>
              <a:defRPr baseline="0"/>
            </a:lvl1pPr>
          </a:lstStyle>
          <a:p>
            <a:pPr lvl="0"/>
            <a:r>
              <a:rPr lang="it-IT"/>
              <a:t>Inserire testo</a:t>
            </a:r>
          </a:p>
        </p:txBody>
      </p:sp>
    </p:spTree>
    <p:extLst>
      <p:ext uri="{BB962C8B-B14F-4D97-AF65-F5344CB8AC3E}">
        <p14:creationId xmlns:p14="http://schemas.microsoft.com/office/powerpoint/2010/main" val="2149974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8" name="Immagine 6">
            <a:extLst>
              <a:ext uri="{FF2B5EF4-FFF2-40B4-BE49-F238E27FC236}">
                <a16:creationId xmlns:a16="http://schemas.microsoft.com/office/drawing/2014/main" id="{38BF697F-4C3F-B44D-F6C6-3D1E0DC619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9342" y="2269067"/>
            <a:ext cx="833331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53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data 2"/>
          <p:cNvSpPr>
            <a:spLocks noGrp="1"/>
          </p:cNvSpPr>
          <p:nvPr>
            <p:ph type="dt" sz="half" idx="10"/>
          </p:nvPr>
        </p:nvSpPr>
        <p:spPr/>
        <p:txBody>
          <a:bodyPr/>
          <a:lstStyle/>
          <a:p>
            <a:fld id="{C764DE79-268F-4C1A-8933-263129D2AF90}" type="datetimeFigureOut">
              <a:rPr lang="en-US" smtClean="0"/>
              <a:pPr/>
              <a:t>1/6/2025</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88188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635D8-CCDF-6D38-8F13-A179A41E70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434A56-224E-D866-A28F-911AF1B326B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815B5-BA9F-4BC1-142B-FB146E55539B}"/>
              </a:ext>
            </a:extLst>
          </p:cNvPr>
          <p:cNvSpPr>
            <a:spLocks noGrp="1"/>
          </p:cNvSpPr>
          <p:nvPr>
            <p:ph type="dt" sz="half" idx="10"/>
          </p:nvPr>
        </p:nvSpPr>
        <p:spPr/>
        <p:txBody>
          <a:bodyPr/>
          <a:lstStyle/>
          <a:p>
            <a:fld id="{C764DE79-268F-4C1A-8933-263129D2AF90}" type="datetimeFigureOut">
              <a:rPr lang="en-US" smtClean="0"/>
              <a:pPr/>
              <a:t>1/6/2025</a:t>
            </a:fld>
            <a:endParaRPr lang="en-US"/>
          </a:p>
        </p:txBody>
      </p:sp>
      <p:sp>
        <p:nvSpPr>
          <p:cNvPr id="5" name="Segnaposto piè di pagina 4">
            <a:extLst>
              <a:ext uri="{FF2B5EF4-FFF2-40B4-BE49-F238E27FC236}">
                <a16:creationId xmlns:a16="http://schemas.microsoft.com/office/drawing/2014/main" id="{D9639FF7-9837-5485-22E6-98359CE27947}"/>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BA95AF-CF08-9540-8958-30ECAA24DB12}"/>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9386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9B05C-6215-0CBC-7B82-45F3AB9177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BDA081-A4AC-23E8-A80B-BB3EDFA46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0D27AD-7692-29FD-138C-8E2D277B0C59}"/>
              </a:ext>
            </a:extLst>
          </p:cNvPr>
          <p:cNvSpPr>
            <a:spLocks noGrp="1"/>
          </p:cNvSpPr>
          <p:nvPr>
            <p:ph type="dt" sz="half" idx="10"/>
          </p:nvPr>
        </p:nvSpPr>
        <p:spPr/>
        <p:txBody>
          <a:bodyPr/>
          <a:lstStyle/>
          <a:p>
            <a:fld id="{C764DE79-268F-4C1A-8933-263129D2AF90}" type="datetimeFigureOut">
              <a:rPr lang="en-US" smtClean="0"/>
              <a:pPr/>
              <a:t>1/6/2025</a:t>
            </a:fld>
            <a:endParaRPr lang="en-US"/>
          </a:p>
        </p:txBody>
      </p:sp>
      <p:sp>
        <p:nvSpPr>
          <p:cNvPr id="5" name="Segnaposto piè di pagina 4">
            <a:extLst>
              <a:ext uri="{FF2B5EF4-FFF2-40B4-BE49-F238E27FC236}">
                <a16:creationId xmlns:a16="http://schemas.microsoft.com/office/drawing/2014/main" id="{1EFA7B6A-8E96-4A22-AC28-CC5D4A5FC01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81F665B-5DD5-68C7-A7BF-2101FC91976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74546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E8C6D-2746-FE8C-D954-F04A0892A3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C4DAC7-51DC-0512-D3C5-636DA9B6715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DC77EFD-F6AD-7E4A-2466-734F7D9F897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DF64D86-9423-4050-EABD-82F754AC9791}"/>
              </a:ext>
            </a:extLst>
          </p:cNvPr>
          <p:cNvSpPr>
            <a:spLocks noGrp="1"/>
          </p:cNvSpPr>
          <p:nvPr>
            <p:ph type="dt" sz="half" idx="10"/>
          </p:nvPr>
        </p:nvSpPr>
        <p:spPr/>
        <p:txBody>
          <a:bodyPr/>
          <a:lstStyle/>
          <a:p>
            <a:fld id="{C764DE79-268F-4C1A-8933-263129D2AF90}" type="datetimeFigureOut">
              <a:rPr lang="en-US" smtClean="0"/>
              <a:pPr/>
              <a:t>1/6/2025</a:t>
            </a:fld>
            <a:endParaRPr lang="en-US"/>
          </a:p>
        </p:txBody>
      </p:sp>
      <p:sp>
        <p:nvSpPr>
          <p:cNvPr id="6" name="Segnaposto piè di pagina 5">
            <a:extLst>
              <a:ext uri="{FF2B5EF4-FFF2-40B4-BE49-F238E27FC236}">
                <a16:creationId xmlns:a16="http://schemas.microsoft.com/office/drawing/2014/main" id="{F1F5BF3C-0092-1DEB-DF7D-873B0ECF5DF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61891FFC-8CE4-A06C-6922-845EBB33D26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8565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E9C76-ADD7-91FE-76C9-8E59F94629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A3DAC0-0839-47EF-03C6-93B46E1AE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8AAB33E-3013-3EE2-4E41-A18D1471D09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A8BE1D0-E709-E1B6-7882-A7C1F3F8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067025A-7024-FF82-2CD9-A169C692DB7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294965E-60D1-02D6-7D5B-78FA5B51BD15}"/>
              </a:ext>
            </a:extLst>
          </p:cNvPr>
          <p:cNvSpPr>
            <a:spLocks noGrp="1"/>
          </p:cNvSpPr>
          <p:nvPr>
            <p:ph type="dt" sz="half" idx="10"/>
          </p:nvPr>
        </p:nvSpPr>
        <p:spPr/>
        <p:txBody>
          <a:bodyPr/>
          <a:lstStyle/>
          <a:p>
            <a:fld id="{C764DE79-268F-4C1A-8933-263129D2AF90}" type="datetimeFigureOut">
              <a:rPr lang="en-US" smtClean="0"/>
              <a:pPr/>
              <a:t>1/6/2025</a:t>
            </a:fld>
            <a:endParaRPr lang="en-US"/>
          </a:p>
        </p:txBody>
      </p:sp>
      <p:sp>
        <p:nvSpPr>
          <p:cNvPr id="8" name="Segnaposto piè di pagina 7">
            <a:extLst>
              <a:ext uri="{FF2B5EF4-FFF2-40B4-BE49-F238E27FC236}">
                <a16:creationId xmlns:a16="http://schemas.microsoft.com/office/drawing/2014/main" id="{C285446E-D0C3-EB44-D741-898EA10E6D62}"/>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96CEDB29-873E-5535-846B-35B3DC3577D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420615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1BEB9-DC85-61DC-2E70-EECA88267D0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784C7E1-3A6B-9BF3-9D7E-B84FBB4EA4C3}"/>
              </a:ext>
            </a:extLst>
          </p:cNvPr>
          <p:cNvSpPr>
            <a:spLocks noGrp="1"/>
          </p:cNvSpPr>
          <p:nvPr>
            <p:ph type="dt" sz="half" idx="10"/>
          </p:nvPr>
        </p:nvSpPr>
        <p:spPr/>
        <p:txBody>
          <a:bodyPr/>
          <a:lstStyle/>
          <a:p>
            <a:fld id="{C764DE79-268F-4C1A-8933-263129D2AF90}" type="datetimeFigureOut">
              <a:rPr lang="en-US" smtClean="0"/>
              <a:pPr/>
              <a:t>1/6/2025</a:t>
            </a:fld>
            <a:endParaRPr lang="en-US"/>
          </a:p>
        </p:txBody>
      </p:sp>
      <p:sp>
        <p:nvSpPr>
          <p:cNvPr id="4" name="Segnaposto piè di pagina 3">
            <a:extLst>
              <a:ext uri="{FF2B5EF4-FFF2-40B4-BE49-F238E27FC236}">
                <a16:creationId xmlns:a16="http://schemas.microsoft.com/office/drawing/2014/main" id="{814B297B-6060-AC1C-692E-69C528C0585F}"/>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3C92E7EA-01EC-8DA9-0AD8-097FF79EA7C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25379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6D660FF-A924-B2C4-5D36-2548BC1C856F}"/>
              </a:ext>
            </a:extLst>
          </p:cNvPr>
          <p:cNvSpPr>
            <a:spLocks noGrp="1"/>
          </p:cNvSpPr>
          <p:nvPr>
            <p:ph type="dt" sz="half" idx="10"/>
          </p:nvPr>
        </p:nvSpPr>
        <p:spPr/>
        <p:txBody>
          <a:bodyPr/>
          <a:lstStyle/>
          <a:p>
            <a:fld id="{C764DE79-268F-4C1A-8933-263129D2AF90}" type="datetimeFigureOut">
              <a:rPr lang="en-US" smtClean="0"/>
              <a:pPr/>
              <a:t>1/6/2025</a:t>
            </a:fld>
            <a:endParaRPr lang="en-US"/>
          </a:p>
        </p:txBody>
      </p:sp>
      <p:sp>
        <p:nvSpPr>
          <p:cNvPr id="3" name="Segnaposto piè di pagina 2">
            <a:extLst>
              <a:ext uri="{FF2B5EF4-FFF2-40B4-BE49-F238E27FC236}">
                <a16:creationId xmlns:a16="http://schemas.microsoft.com/office/drawing/2014/main" id="{A48134CA-4890-3AD2-BFC1-635593B23C2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0959B0E4-734C-4FB1-ABD0-43EBCEE40CA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08295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A02DE-EF25-8A34-A17C-9CF1E53851C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EDFA90-A16F-D126-B45F-FA7913A12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7362F2-2D07-BADC-9028-5FF264BBC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E7C2D8-244A-8B91-1324-66BF5F723BD6}"/>
              </a:ext>
            </a:extLst>
          </p:cNvPr>
          <p:cNvSpPr>
            <a:spLocks noGrp="1"/>
          </p:cNvSpPr>
          <p:nvPr>
            <p:ph type="dt" sz="half" idx="10"/>
          </p:nvPr>
        </p:nvSpPr>
        <p:spPr/>
        <p:txBody>
          <a:bodyPr/>
          <a:lstStyle/>
          <a:p>
            <a:fld id="{C764DE79-268F-4C1A-8933-263129D2AF90}" type="datetimeFigureOut">
              <a:rPr lang="en-US" smtClean="0"/>
              <a:pPr/>
              <a:t>1/6/2025</a:t>
            </a:fld>
            <a:endParaRPr lang="en-US"/>
          </a:p>
        </p:txBody>
      </p:sp>
      <p:sp>
        <p:nvSpPr>
          <p:cNvPr id="6" name="Segnaposto piè di pagina 5">
            <a:extLst>
              <a:ext uri="{FF2B5EF4-FFF2-40B4-BE49-F238E27FC236}">
                <a16:creationId xmlns:a16="http://schemas.microsoft.com/office/drawing/2014/main" id="{75F98A4E-3799-1101-A9C0-EA1E537A9DF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CE56DED9-3158-0431-69E5-757400DB0C5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72087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70726-1E27-AA9F-3B2E-692DBC81A1D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DA53B16-4FDD-45A1-11E9-42FB6DC88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D8374E34-1E69-D976-B1C5-8499B3A1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29DC378-0820-E023-FD20-90E7E384F206}"/>
              </a:ext>
            </a:extLst>
          </p:cNvPr>
          <p:cNvSpPr>
            <a:spLocks noGrp="1"/>
          </p:cNvSpPr>
          <p:nvPr>
            <p:ph type="dt" sz="half" idx="10"/>
          </p:nvPr>
        </p:nvSpPr>
        <p:spPr/>
        <p:txBody>
          <a:bodyPr/>
          <a:lstStyle/>
          <a:p>
            <a:fld id="{C764DE79-268F-4C1A-8933-263129D2AF90}" type="datetimeFigureOut">
              <a:rPr lang="en-US" smtClean="0"/>
              <a:pPr/>
              <a:t>1/6/2025</a:t>
            </a:fld>
            <a:endParaRPr lang="en-US"/>
          </a:p>
        </p:txBody>
      </p:sp>
      <p:sp>
        <p:nvSpPr>
          <p:cNvPr id="6" name="Segnaposto piè di pagina 5">
            <a:extLst>
              <a:ext uri="{FF2B5EF4-FFF2-40B4-BE49-F238E27FC236}">
                <a16:creationId xmlns:a16="http://schemas.microsoft.com/office/drawing/2014/main" id="{E64F833C-9ED4-C074-2B18-A66A6F9C558F}"/>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36D7FED-89C8-E0C9-1D82-948243332AB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93223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C73D6B-3B98-0B4D-3839-170A9073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12E685-16F2-CD57-8F24-94C80A592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0F94EB-D8FF-46BD-0EB1-02B9720A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1/6/2025</a:t>
            </a:fld>
            <a:endParaRPr lang="en-US"/>
          </a:p>
        </p:txBody>
      </p:sp>
      <p:sp>
        <p:nvSpPr>
          <p:cNvPr id="5" name="Segnaposto piè di pagina 4">
            <a:extLst>
              <a:ext uri="{FF2B5EF4-FFF2-40B4-BE49-F238E27FC236}">
                <a16:creationId xmlns:a16="http://schemas.microsoft.com/office/drawing/2014/main" id="{65E05C7A-E8F9-1686-FBF1-6D0625EB7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6F7E8887-8F71-A9F3-4692-499C4365B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‹N›</a:t>
            </a:fld>
            <a:endParaRPr lang="en-US"/>
          </a:p>
        </p:txBody>
      </p:sp>
    </p:spTree>
    <p:extLst>
      <p:ext uri="{BB962C8B-B14F-4D97-AF65-F5344CB8AC3E}">
        <p14:creationId xmlns:p14="http://schemas.microsoft.com/office/powerpoint/2010/main" val="27984198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5.png"/><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51.png"/><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53.jp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microsoft.com/office/2007/relationships/hdphoto" Target="../media/hdphoto1.wdp"/><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image" Target="../media/image47.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jp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0.jp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69.jpg"/><Relationship Id="rId5" Type="http://schemas.openxmlformats.org/officeDocument/2006/relationships/image" Target="../media/image68.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72.png"/><Relationship Id="rId5" Type="http://schemas.openxmlformats.org/officeDocument/2006/relationships/image" Target="../media/image71.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77.jpg"/><Relationship Id="rId3" Type="http://schemas.openxmlformats.org/officeDocument/2006/relationships/image" Target="../media/image3.pn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74.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png"/><Relationship Id="rId1" Type="http://schemas.openxmlformats.org/officeDocument/2006/relationships/slideLayout" Target="../slideLayouts/slideLayout11.xml"/><Relationship Id="rId5" Type="http://schemas.openxmlformats.org/officeDocument/2006/relationships/image" Target="../media/image83.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85.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2" descr="Universita' di Padova DEI (Dip Ingegneria Informazione) Accesso PaperCut">
            <a:extLst>
              <a:ext uri="{FF2B5EF4-FFF2-40B4-BE49-F238E27FC236}">
                <a16:creationId xmlns:a16="http://schemas.microsoft.com/office/drawing/2014/main" id="{1C78E4A9-80B2-2666-AD7F-10CCA19A88E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99B6748C-E420-8877-781D-C5840FC49633}"/>
              </a:ext>
            </a:extLst>
          </p:cNvPr>
          <p:cNvSpPr txBox="1"/>
          <p:nvPr/>
        </p:nvSpPr>
        <p:spPr>
          <a:xfrm>
            <a:off x="3625592" y="4165310"/>
            <a:ext cx="46139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err="1">
                <a:cs typeface="Arial"/>
              </a:rPr>
              <a:t>Unicycle</a:t>
            </a:r>
            <a:r>
              <a:rPr lang="it-IT" dirty="0">
                <a:cs typeface="Arial"/>
              </a:rPr>
              <a:t> project</a:t>
            </a:r>
          </a:p>
        </p:txBody>
      </p:sp>
    </p:spTree>
    <p:extLst>
      <p:ext uri="{BB962C8B-B14F-4D97-AF65-F5344CB8AC3E}">
        <p14:creationId xmlns:p14="http://schemas.microsoft.com/office/powerpoint/2010/main" val="3962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 code&#10;&#10;Description automatically generated">
            <a:extLst>
              <a:ext uri="{FF2B5EF4-FFF2-40B4-BE49-F238E27FC236}">
                <a16:creationId xmlns:a16="http://schemas.microsoft.com/office/drawing/2014/main" id="{CBCDC6F8-13A0-B77E-2B54-45BF866F6505}"/>
              </a:ext>
            </a:extLst>
          </p:cNvPr>
          <p:cNvPicPr>
            <a:picLocks noChangeAspect="1"/>
          </p:cNvPicPr>
          <p:nvPr/>
        </p:nvPicPr>
        <p:blipFill>
          <a:blip r:embed="rId5"/>
          <a:stretch>
            <a:fillRect/>
          </a:stretch>
        </p:blipFill>
        <p:spPr>
          <a:xfrm>
            <a:off x="4185499" y="1566225"/>
            <a:ext cx="7425725" cy="4886864"/>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312257" y="1518248"/>
            <a:ext cx="361081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200" b="1" dirty="0" err="1">
                <a:cs typeface="Arial"/>
              </a:rPr>
              <a:t>Avoiding</a:t>
            </a:r>
            <a:r>
              <a:rPr lang="it-IT" sz="2200" b="1" dirty="0">
                <a:cs typeface="Arial"/>
              </a:rPr>
              <a:t> </a:t>
            </a:r>
            <a:r>
              <a:rPr lang="it-IT" sz="2200" b="1" dirty="0" err="1">
                <a:cs typeface="Arial"/>
              </a:rPr>
              <a:t>division</a:t>
            </a:r>
            <a:r>
              <a:rPr lang="it-IT" sz="2200" b="1" dirty="0">
                <a:cs typeface="Arial"/>
              </a:rPr>
              <a:t> by zero</a:t>
            </a:r>
            <a:endParaRPr lang="en-US" sz="2200" b="1" dirty="0" err="1"/>
          </a:p>
        </p:txBody>
      </p:sp>
      <p:pic>
        <p:nvPicPr>
          <p:cNvPr id="10" name="Picture 9" descr="A computer diagram of a circuit board&#10;&#10;Description automatically generated">
            <a:extLst>
              <a:ext uri="{FF2B5EF4-FFF2-40B4-BE49-F238E27FC236}">
                <a16:creationId xmlns:a16="http://schemas.microsoft.com/office/drawing/2014/main" id="{8E028773-C3BC-7FA1-0EE0-4014A11ACBAD}"/>
              </a:ext>
            </a:extLst>
          </p:cNvPr>
          <p:cNvPicPr>
            <a:picLocks noChangeAspect="1"/>
          </p:cNvPicPr>
          <p:nvPr/>
        </p:nvPicPr>
        <p:blipFill>
          <a:blip r:embed="rId6"/>
          <a:stretch>
            <a:fillRect/>
          </a:stretch>
        </p:blipFill>
        <p:spPr>
          <a:xfrm>
            <a:off x="312258" y="2814177"/>
            <a:ext cx="3286125" cy="2362200"/>
          </a:xfrm>
          <a:prstGeom prst="rect">
            <a:avLst/>
          </a:prstGeom>
        </p:spPr>
      </p:pic>
      <p:sp>
        <p:nvSpPr>
          <p:cNvPr id="13" name="Arrow: Right 12">
            <a:extLst>
              <a:ext uri="{FF2B5EF4-FFF2-40B4-BE49-F238E27FC236}">
                <a16:creationId xmlns:a16="http://schemas.microsoft.com/office/drawing/2014/main" id="{761A39D2-1692-03C1-6DD5-5B6A49E564E0}"/>
              </a:ext>
            </a:extLst>
          </p:cNvPr>
          <p:cNvSpPr/>
          <p:nvPr/>
        </p:nvSpPr>
        <p:spPr>
          <a:xfrm rot="-540000">
            <a:off x="2638444" y="3978413"/>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653793-C092-7D23-F4CD-B2DBC47CE14B}"/>
              </a:ext>
            </a:extLst>
          </p:cNvPr>
          <p:cNvSpPr/>
          <p:nvPr/>
        </p:nvSpPr>
        <p:spPr>
          <a:xfrm>
            <a:off x="4570426" y="2331875"/>
            <a:ext cx="4228071" cy="12040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4570425" y="4502855"/>
            <a:ext cx="5291995" cy="14915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960D25-0EF9-23E0-55D5-FBB27EC29BCC}"/>
              </a:ext>
            </a:extLst>
          </p:cNvPr>
          <p:cNvSpPr txBox="1"/>
          <p:nvPr/>
        </p:nvSpPr>
        <p:spPr>
          <a:xfrm>
            <a:off x="312258" y="4970419"/>
            <a:ext cx="3006129" cy="343631"/>
          </a:xfrm>
          <a:prstGeom prst="rect">
            <a:avLst/>
          </a:prstGeom>
          <a:noFill/>
        </p:spPr>
        <p:txBody>
          <a:bodyPr wrap="square" rtlCol="0">
            <a:spAutoFit/>
          </a:bodyPr>
          <a:lstStyle/>
          <a:p>
            <a:pPr algn="ctr"/>
            <a:r>
              <a:rPr lang="it-IT" sz="1600" i="1" dirty="0" err="1"/>
              <a:t>differential</a:t>
            </a:r>
            <a:r>
              <a:rPr lang="it-IT" sz="1600" i="1" dirty="0"/>
              <a:t> </a:t>
            </a:r>
            <a:r>
              <a:rPr lang="it-IT" sz="1600" i="1" dirty="0" err="1"/>
              <a:t>flatness</a:t>
            </a:r>
            <a:r>
              <a:rPr lang="it-IT" sz="1600" i="1" dirty="0"/>
              <a:t> </a:t>
            </a:r>
            <a:r>
              <a:rPr lang="it-IT" sz="1600" i="1" dirty="0" err="1"/>
              <a:t>block</a:t>
            </a:r>
            <a:endParaRPr lang="it-IT" sz="1600" i="1" dirty="0"/>
          </a:p>
        </p:txBody>
      </p:sp>
    </p:spTree>
    <p:extLst>
      <p:ext uri="{BB962C8B-B14F-4D97-AF65-F5344CB8AC3E}">
        <p14:creationId xmlns:p14="http://schemas.microsoft.com/office/powerpoint/2010/main" val="3960579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AF70E2C-6D41-17D3-1CC6-D8F925CD6EB9}"/>
              </a:ext>
            </a:extLst>
          </p:cNvPr>
          <p:cNvPicPr>
            <a:picLocks noChangeAspect="1"/>
          </p:cNvPicPr>
          <p:nvPr/>
        </p:nvPicPr>
        <p:blipFill>
          <a:blip r:embed="rId3"/>
          <a:stretch>
            <a:fillRect/>
          </a:stretch>
        </p:blipFill>
        <p:spPr>
          <a:xfrm>
            <a:off x="7197131" y="1404552"/>
            <a:ext cx="4209956" cy="530241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519170" y="1677177"/>
            <a:ext cx="2100223" cy="5282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519169" y="3876913"/>
            <a:ext cx="3523580" cy="17935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6"/>
          <a:stretch>
            <a:fillRect/>
          </a:stretch>
        </p:blipFill>
        <p:spPr>
          <a:xfrm>
            <a:off x="3495945" y="1263096"/>
            <a:ext cx="3482950" cy="156430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84515" y="1541216"/>
            <a:ext cx="26155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10" name="Picture 9">
            <a:extLst>
              <a:ext uri="{FF2B5EF4-FFF2-40B4-BE49-F238E27FC236}">
                <a16:creationId xmlns:a16="http://schemas.microsoft.com/office/drawing/2014/main" id="{A7BD5B50-82B8-15E6-ACFE-9F0B6AF9840C}"/>
              </a:ext>
            </a:extLst>
          </p:cNvPr>
          <p:cNvPicPr>
            <a:picLocks noChangeAspect="1"/>
          </p:cNvPicPr>
          <p:nvPr/>
        </p:nvPicPr>
        <p:blipFill>
          <a:blip r:embed="rId7"/>
          <a:stretch>
            <a:fillRect/>
          </a:stretch>
        </p:blipFill>
        <p:spPr>
          <a:xfrm>
            <a:off x="284515" y="2969538"/>
            <a:ext cx="6978655" cy="2273808"/>
          </a:xfrm>
          <a:prstGeom prst="rect">
            <a:avLst/>
          </a:prstGeom>
        </p:spPr>
      </p:pic>
      <p:pic>
        <p:nvPicPr>
          <p:cNvPr id="6" name="Picture 5">
            <a:extLst>
              <a:ext uri="{FF2B5EF4-FFF2-40B4-BE49-F238E27FC236}">
                <a16:creationId xmlns:a16="http://schemas.microsoft.com/office/drawing/2014/main" id="{52F5538D-E1EF-F032-8088-BC85D1F4918D}"/>
              </a:ext>
            </a:extLst>
          </p:cNvPr>
          <p:cNvPicPr>
            <a:picLocks noChangeAspect="1"/>
          </p:cNvPicPr>
          <p:nvPr/>
        </p:nvPicPr>
        <p:blipFill>
          <a:blip r:embed="rId8"/>
          <a:stretch>
            <a:fillRect/>
          </a:stretch>
        </p:blipFill>
        <p:spPr>
          <a:xfrm>
            <a:off x="161852" y="5494404"/>
            <a:ext cx="3705225" cy="638175"/>
          </a:xfrm>
          <a:prstGeom prst="rect">
            <a:avLst/>
          </a:prstGeom>
        </p:spPr>
      </p:pic>
      <p:pic>
        <p:nvPicPr>
          <p:cNvPr id="11" name="Picture 10">
            <a:extLst>
              <a:ext uri="{FF2B5EF4-FFF2-40B4-BE49-F238E27FC236}">
                <a16:creationId xmlns:a16="http://schemas.microsoft.com/office/drawing/2014/main" id="{321300E3-A253-934F-76C8-93228F152110}"/>
              </a:ext>
            </a:extLst>
          </p:cNvPr>
          <p:cNvPicPr>
            <a:picLocks noChangeAspect="1"/>
          </p:cNvPicPr>
          <p:nvPr/>
        </p:nvPicPr>
        <p:blipFill>
          <a:blip r:embed="rId9"/>
          <a:stretch>
            <a:fillRect/>
          </a:stretch>
        </p:blipFill>
        <p:spPr>
          <a:xfrm>
            <a:off x="161852" y="6070181"/>
            <a:ext cx="6457950" cy="495300"/>
          </a:xfrm>
          <a:prstGeom prst="rect">
            <a:avLst/>
          </a:prstGeom>
        </p:spPr>
      </p:pic>
    </p:spTree>
    <p:extLst>
      <p:ext uri="{BB962C8B-B14F-4D97-AF65-F5344CB8AC3E}">
        <p14:creationId xmlns:p14="http://schemas.microsoft.com/office/powerpoint/2010/main" val="88478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1D94-DA35-1372-DC13-FB9DE1ADFEC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2175FA-2132-5B01-2834-EFBEED7588A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2EC25F-A036-D690-387A-73027A293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15512"/>
            <a:ext cx="6096000" cy="3166753"/>
          </a:xfrm>
          <a:prstGeom prst="rect">
            <a:avLst/>
          </a:prstGeom>
        </p:spPr>
      </p:pic>
      <p:pic>
        <p:nvPicPr>
          <p:cNvPr id="8" name="Picture 7">
            <a:extLst>
              <a:ext uri="{FF2B5EF4-FFF2-40B4-BE49-F238E27FC236}">
                <a16:creationId xmlns:a16="http://schemas.microsoft.com/office/drawing/2014/main" id="{EB88C0F6-6819-323F-AEF9-C5ADA71A0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415512"/>
            <a:ext cx="6040386" cy="3166753"/>
          </a:xfrm>
          <a:prstGeom prst="rect">
            <a:avLst/>
          </a:prstGeom>
        </p:spPr>
      </p:pic>
    </p:spTree>
    <p:extLst>
      <p:ext uri="{BB962C8B-B14F-4D97-AF65-F5344CB8AC3E}">
        <p14:creationId xmlns:p14="http://schemas.microsoft.com/office/powerpoint/2010/main" val="18657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8E09A5-7606-5EB8-42C5-41FF05614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66" y="1162762"/>
            <a:ext cx="10761905" cy="5695238"/>
          </a:xfrm>
          <a:prstGeom prst="rect">
            <a:avLst/>
          </a:prstGeom>
        </p:spPr>
      </p:pic>
    </p:spTree>
    <p:extLst>
      <p:ext uri="{BB962C8B-B14F-4D97-AF65-F5344CB8AC3E}">
        <p14:creationId xmlns:p14="http://schemas.microsoft.com/office/powerpoint/2010/main" val="2172799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8F290B7-375A-4F81-461B-7A4D7D31622B}"/>
              </a:ext>
            </a:extLst>
          </p:cNvPr>
          <p:cNvPicPr>
            <a:picLocks noChangeAspect="1"/>
          </p:cNvPicPr>
          <p:nvPr/>
        </p:nvPicPr>
        <p:blipFill>
          <a:blip r:embed="rId4"/>
          <a:stretch>
            <a:fillRect/>
          </a:stretch>
        </p:blipFill>
        <p:spPr>
          <a:xfrm>
            <a:off x="0" y="1115447"/>
            <a:ext cx="12192000" cy="5593238"/>
          </a:xfrm>
          <a:prstGeom prst="rect">
            <a:avLst/>
          </a:prstGeom>
        </p:spPr>
      </p:pic>
      <p:pic>
        <p:nvPicPr>
          <p:cNvPr id="10" name="Picture 9">
            <a:extLst>
              <a:ext uri="{FF2B5EF4-FFF2-40B4-BE49-F238E27FC236}">
                <a16:creationId xmlns:a16="http://schemas.microsoft.com/office/drawing/2014/main" id="{CB11CC98-EB94-5F1A-C4E1-DD2F449B6E57}"/>
              </a:ext>
            </a:extLst>
          </p:cNvPr>
          <p:cNvPicPr>
            <a:picLocks noChangeAspect="1"/>
          </p:cNvPicPr>
          <p:nvPr/>
        </p:nvPicPr>
        <p:blipFill>
          <a:blip r:embed="rId5"/>
          <a:stretch>
            <a:fillRect/>
          </a:stretch>
        </p:blipFill>
        <p:spPr>
          <a:xfrm>
            <a:off x="6340348" y="3428999"/>
            <a:ext cx="5487129" cy="2517291"/>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24353" y="1391724"/>
            <a:ext cx="548712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a:t>
            </a:r>
            <a:r>
              <a:rPr lang="it-IT" b="1" dirty="0" err="1">
                <a:cs typeface="Arial"/>
              </a:rPr>
              <a:t>sharp</a:t>
            </a:r>
            <a:r>
              <a:rPr lang="it-IT" b="1" dirty="0">
                <a:cs typeface="Arial"/>
              </a:rPr>
              <a:t> curve</a:t>
            </a:r>
          </a:p>
          <a:p>
            <a:endParaRPr lang="it-IT" dirty="0">
              <a:cs typeface="Arial"/>
            </a:endParaRPr>
          </a:p>
          <a:p>
            <a:r>
              <a:rPr lang="it-IT" dirty="0" err="1">
                <a:cs typeface="Arial"/>
              </a:rPr>
              <a:t>differential</a:t>
            </a:r>
            <a:r>
              <a:rPr lang="it-IT" dirty="0">
                <a:cs typeface="Arial"/>
              </a:rPr>
              <a:t> </a:t>
            </a:r>
            <a:r>
              <a:rPr lang="it-IT" dirty="0" err="1">
                <a:cs typeface="Arial"/>
              </a:rPr>
              <a:t>flatness</a:t>
            </a:r>
            <a:r>
              <a:rPr lang="it-IT" dirty="0">
                <a:cs typeface="Arial"/>
              </a:rPr>
              <a:t> </a:t>
            </a:r>
            <a:r>
              <a:rPr lang="it-IT" dirty="0" err="1">
                <a:cs typeface="Arial"/>
              </a:rPr>
              <a:t>block</a:t>
            </a:r>
            <a:r>
              <a:rPr lang="it-IT" dirty="0">
                <a:cs typeface="Arial"/>
              </a:rPr>
              <a:t> </a:t>
            </a:r>
            <a:r>
              <a:rPr lang="it-IT" dirty="0" err="1">
                <a:cs typeface="Arial"/>
              </a:rPr>
              <a:t>should</a:t>
            </a:r>
            <a:r>
              <a:rPr lang="it-IT" dirty="0">
                <a:cs typeface="Arial"/>
              </a:rPr>
              <a:t> </a:t>
            </a:r>
            <a:r>
              <a:rPr lang="it-IT" dirty="0" err="1">
                <a:cs typeface="Arial"/>
              </a:rPr>
              <a:t>not</a:t>
            </a:r>
            <a:r>
              <a:rPr lang="it-IT" dirty="0">
                <a:cs typeface="Arial"/>
              </a:rPr>
              <a:t> be </a:t>
            </a:r>
            <a:r>
              <a:rPr lang="it-IT" dirty="0" err="1">
                <a:cs typeface="Arial"/>
              </a:rPr>
              <a:t>able</a:t>
            </a:r>
            <a:r>
              <a:rPr lang="it-IT" dirty="0">
                <a:cs typeface="Arial"/>
              </a:rPr>
              <a:t> to compute the input </a:t>
            </a:r>
            <a:r>
              <a:rPr lang="it-IT" dirty="0" err="1">
                <a:cs typeface="Arial"/>
              </a:rPr>
              <a:t>velocities</a:t>
            </a:r>
            <a:r>
              <a:rPr lang="it-IT" dirty="0">
                <a:cs typeface="Arial"/>
              </a:rPr>
              <a:t> </a:t>
            </a:r>
            <a:r>
              <a:rPr lang="it-IT" dirty="0" err="1">
                <a:cs typeface="Arial"/>
              </a:rPr>
              <a:t>when</a:t>
            </a:r>
            <a:r>
              <a:rPr lang="it-IT" dirty="0">
                <a:cs typeface="Arial"/>
              </a:rPr>
              <a:t> </a:t>
            </a:r>
            <a:r>
              <a:rPr lang="it-IT" dirty="0" err="1">
                <a:cs typeface="Arial"/>
              </a:rPr>
              <a:t>reaching</a:t>
            </a:r>
            <a:r>
              <a:rPr lang="it-IT" dirty="0">
                <a:cs typeface="Arial"/>
              </a:rPr>
              <a:t> a non </a:t>
            </a:r>
            <a:r>
              <a:rPr lang="it-IT" dirty="0" err="1">
                <a:cs typeface="Arial"/>
              </a:rPr>
              <a:t>differentiable</a:t>
            </a:r>
            <a:r>
              <a:rPr lang="it-IT" dirty="0">
                <a:cs typeface="Arial"/>
              </a:rPr>
              <a:t> part of the </a:t>
            </a:r>
            <a:r>
              <a:rPr lang="it-IT" dirty="0" err="1">
                <a:cs typeface="Arial"/>
              </a:rPr>
              <a:t>trajectory</a:t>
            </a:r>
            <a:r>
              <a:rPr lang="it-IT" dirty="0">
                <a:cs typeface="Arial"/>
              </a:rPr>
              <a:t>. </a:t>
            </a:r>
            <a:r>
              <a:rPr lang="it-IT" dirty="0" err="1">
                <a:cs typeface="Arial"/>
              </a:rPr>
              <a:t>Indeed</a:t>
            </a:r>
            <a:r>
              <a:rPr lang="it-IT" dirty="0">
                <a:cs typeface="Arial"/>
              </a:rPr>
              <a:t>, </a:t>
            </a:r>
            <a:r>
              <a:rPr lang="it-IT" dirty="0" err="1">
                <a:cs typeface="Arial"/>
              </a:rPr>
              <a:t>impulses</a:t>
            </a:r>
            <a:r>
              <a:rPr lang="it-IT" dirty="0">
                <a:cs typeface="Arial"/>
              </a:rPr>
              <a:t> in </a:t>
            </a:r>
            <a:r>
              <a:rPr lang="it-IT" dirty="0" err="1">
                <a:cs typeface="Arial"/>
              </a:rPr>
              <a:t>both</a:t>
            </a:r>
            <a:r>
              <a:rPr lang="it-IT" dirty="0">
                <a:cs typeface="Arial"/>
              </a:rPr>
              <a:t> </a:t>
            </a:r>
            <a:r>
              <a:rPr lang="it-IT" dirty="0" err="1">
                <a:cs typeface="Arial"/>
              </a:rPr>
              <a:t>velocities</a:t>
            </a:r>
            <a:r>
              <a:rPr lang="it-IT" dirty="0">
                <a:cs typeface="Arial"/>
              </a:rPr>
              <a:t> </a:t>
            </a:r>
            <a:r>
              <a:rPr lang="it-IT" dirty="0" err="1">
                <a:cs typeface="Arial"/>
              </a:rPr>
              <a:t>arises</a:t>
            </a:r>
            <a:r>
              <a:rPr lang="it-IT" dirty="0">
                <a:cs typeface="Arial"/>
              </a:rPr>
              <a:t>, with </a:t>
            </a:r>
            <a:r>
              <a:rPr lang="it-IT" dirty="0" err="1">
                <a:cs typeface="Arial"/>
              </a:rPr>
              <a:t>stronger</a:t>
            </a:r>
            <a:r>
              <a:rPr lang="it-IT" dirty="0">
                <a:cs typeface="Arial"/>
              </a:rPr>
              <a:t> </a:t>
            </a:r>
            <a:r>
              <a:rPr lang="it-IT" dirty="0" err="1">
                <a:cs typeface="Arial"/>
              </a:rPr>
              <a:t>effect</a:t>
            </a:r>
            <a:r>
              <a:rPr lang="it-IT" dirty="0">
                <a:cs typeface="Arial"/>
              </a:rPr>
              <a:t> in omega, (</a:t>
            </a:r>
            <a:r>
              <a:rPr lang="it-IT" dirty="0" err="1">
                <a:cs typeface="Arial"/>
              </a:rPr>
              <a:t>its</a:t>
            </a:r>
            <a:r>
              <a:rPr lang="it-IT" dirty="0">
                <a:cs typeface="Arial"/>
              </a:rPr>
              <a:t> </a:t>
            </a:r>
            <a:r>
              <a:rPr lang="it-IT" dirty="0" err="1">
                <a:cs typeface="Arial"/>
              </a:rPr>
              <a:t>computation</a:t>
            </a:r>
            <a:r>
              <a:rPr lang="it-IT" dirty="0">
                <a:cs typeface="Arial"/>
              </a:rPr>
              <a:t> </a:t>
            </a:r>
            <a:r>
              <a:rPr lang="it-IT" dirty="0" err="1">
                <a:cs typeface="Arial"/>
              </a:rPr>
              <a:t>is</a:t>
            </a:r>
            <a:r>
              <a:rPr lang="it-IT" dirty="0">
                <a:cs typeface="Arial"/>
              </a:rPr>
              <a:t> </a:t>
            </a:r>
            <a:r>
              <a:rPr lang="it-IT" dirty="0" err="1">
                <a:cs typeface="Arial"/>
              </a:rPr>
              <a:t>based</a:t>
            </a:r>
            <a:r>
              <a:rPr lang="it-IT" dirty="0">
                <a:cs typeface="Arial"/>
              </a:rPr>
              <a:t> on the second </a:t>
            </a:r>
            <a:r>
              <a:rPr lang="it-IT" dirty="0" err="1">
                <a:cs typeface="Arial"/>
              </a:rPr>
              <a:t>order</a:t>
            </a:r>
            <a:r>
              <a:rPr lang="it-IT" dirty="0">
                <a:cs typeface="Arial"/>
              </a:rPr>
              <a:t> derivative).</a:t>
            </a:r>
          </a:p>
          <a:p>
            <a:r>
              <a:rPr lang="it-IT" dirty="0" err="1">
                <a:cs typeface="Arial"/>
              </a:rPr>
              <a:t>Nonetheless</a:t>
            </a:r>
            <a:r>
              <a:rPr lang="it-IT" dirty="0">
                <a:cs typeface="Arial"/>
              </a:rPr>
              <a:t>, thanks to </a:t>
            </a:r>
            <a:r>
              <a:rPr lang="it-IT" dirty="0" err="1">
                <a:cs typeface="Arial"/>
              </a:rPr>
              <a:t>saturator</a:t>
            </a:r>
            <a:r>
              <a:rPr lang="it-IT" dirty="0">
                <a:cs typeface="Arial"/>
              </a:rPr>
              <a:t> </a:t>
            </a:r>
            <a:r>
              <a:rPr lang="it-IT" dirty="0" err="1">
                <a:cs typeface="Arial"/>
              </a:rPr>
              <a:t>blocks</a:t>
            </a:r>
            <a:r>
              <a:rPr lang="it-IT" dirty="0">
                <a:cs typeface="Arial"/>
              </a:rPr>
              <a:t> on omega and gains </a:t>
            </a:r>
            <a:r>
              <a:rPr lang="it-IT" dirty="0" err="1">
                <a:cs typeface="Arial"/>
              </a:rPr>
              <a:t>we</a:t>
            </a:r>
            <a:r>
              <a:rPr lang="it-IT" dirty="0">
                <a:cs typeface="Arial"/>
              </a:rPr>
              <a:t> are </a:t>
            </a:r>
            <a:r>
              <a:rPr lang="it-IT" dirty="0" err="1">
                <a:cs typeface="Arial"/>
              </a:rPr>
              <a:t>able</a:t>
            </a:r>
            <a:r>
              <a:rPr lang="it-IT" dirty="0">
                <a:cs typeface="Arial"/>
              </a:rPr>
              <a:t> to </a:t>
            </a:r>
            <a:r>
              <a:rPr lang="it-IT" dirty="0" err="1">
                <a:cs typeface="Arial"/>
              </a:rPr>
              <a:t>overcome</a:t>
            </a:r>
            <a:r>
              <a:rPr lang="it-IT" dirty="0">
                <a:cs typeface="Arial"/>
              </a:rPr>
              <a:t> the </a:t>
            </a:r>
            <a:r>
              <a:rPr lang="it-IT" dirty="0" err="1">
                <a:cs typeface="Arial"/>
              </a:rPr>
              <a:t>problem</a:t>
            </a:r>
            <a:r>
              <a:rPr lang="it-IT" dirty="0">
                <a:cs typeface="Arial"/>
              </a:rPr>
              <a:t> and to finish the </a:t>
            </a:r>
            <a:r>
              <a:rPr lang="it-IT" dirty="0" err="1">
                <a:cs typeface="Arial"/>
              </a:rPr>
              <a:t>simulation</a:t>
            </a:r>
            <a:r>
              <a:rPr lang="it-IT" dirty="0">
                <a:cs typeface="Arial"/>
              </a:rPr>
              <a:t> </a:t>
            </a:r>
            <a:r>
              <a:rPr lang="it-IT" dirty="0" err="1">
                <a:cs typeface="Arial"/>
              </a:rPr>
              <a:t>anyway</a:t>
            </a:r>
            <a:r>
              <a:rPr lang="it-IT" dirty="0">
                <a:cs typeface="Arial"/>
              </a:rPr>
              <a:t>.</a:t>
            </a:r>
          </a:p>
        </p:txBody>
      </p:sp>
    </p:spTree>
    <p:extLst>
      <p:ext uri="{BB962C8B-B14F-4D97-AF65-F5344CB8AC3E}">
        <p14:creationId xmlns:p14="http://schemas.microsoft.com/office/powerpoint/2010/main" val="189993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a:latin typeface="Arial"/>
                <a:cs typeface="Arial"/>
              </a:rPr>
              <a:t>Video</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linear">
            <a:hlinkClick r:id="" action="ppaction://media"/>
            <a:extLst>
              <a:ext uri="{FF2B5EF4-FFF2-40B4-BE49-F238E27FC236}">
                <a16:creationId xmlns:a16="http://schemas.microsoft.com/office/drawing/2014/main" id="{5B8E1F15-9176-F852-B9ED-CF08144E56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71314" y="1490932"/>
            <a:ext cx="8229600" cy="4638136"/>
          </a:xfrm>
          <a:prstGeom prst="rect">
            <a:avLst/>
          </a:prstGeom>
        </p:spPr>
      </p:pic>
      <p:sp>
        <p:nvSpPr>
          <p:cNvPr id="8" name="TextBox 7">
            <a:extLst>
              <a:ext uri="{FF2B5EF4-FFF2-40B4-BE49-F238E27FC236}">
                <a16:creationId xmlns:a16="http://schemas.microsoft.com/office/drawing/2014/main" id="{F214235B-26FA-30AB-0162-06B620AC2833}"/>
              </a:ext>
            </a:extLst>
          </p:cNvPr>
          <p:cNvSpPr txBox="1"/>
          <p:nvPr/>
        </p:nvSpPr>
        <p:spPr>
          <a:xfrm>
            <a:off x="454325" y="2352136"/>
            <a:ext cx="17224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a:cs typeface="Arial"/>
              </a:rPr>
              <a:t>Sistemare e tagliare video</a:t>
            </a:r>
            <a:endParaRPr lang="en-US"/>
          </a:p>
        </p:txBody>
      </p:sp>
    </p:spTree>
    <p:extLst>
      <p:ext uri="{BB962C8B-B14F-4D97-AF65-F5344CB8AC3E}">
        <p14:creationId xmlns:p14="http://schemas.microsoft.com/office/powerpoint/2010/main" val="2352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2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9DE42428-1FFF-F860-28EC-6A163DC7C217}"/>
              </a:ext>
            </a:extLst>
          </p:cNvPr>
          <p:cNvSpPr>
            <a:spLocks noGrp="1"/>
          </p:cNvSpPr>
          <p:nvPr>
            <p:ph type="title"/>
          </p:nvPr>
        </p:nvSpPr>
        <p:spPr>
          <a:xfrm>
            <a:off x="9034" y="1209522"/>
            <a:ext cx="12181932" cy="900662"/>
          </a:xfrm>
        </p:spPr>
        <p:txBody>
          <a:bodyPr>
            <a:normAutofit/>
          </a:bodyPr>
          <a:lstStyle/>
          <a:p>
            <a:pPr algn="ctr"/>
            <a:r>
              <a:rPr lang="it-IT" sz="2500" dirty="0">
                <a:latin typeface="Arial"/>
                <a:cs typeface="Arial"/>
              </a:rPr>
              <a:t>Non Linear Control</a:t>
            </a:r>
            <a:endParaRPr lang="it-IT" sz="2500" dirty="0"/>
          </a:p>
        </p:txBody>
      </p:sp>
      <p:pic>
        <p:nvPicPr>
          <p:cNvPr id="17" name="Picture 16">
            <a:extLst>
              <a:ext uri="{FF2B5EF4-FFF2-40B4-BE49-F238E27FC236}">
                <a16:creationId xmlns:a16="http://schemas.microsoft.com/office/drawing/2014/main" id="{93340430-3080-B6E7-5ED9-788AD11A8290}"/>
              </a:ext>
            </a:extLst>
          </p:cNvPr>
          <p:cNvPicPr>
            <a:picLocks noChangeAspect="1"/>
          </p:cNvPicPr>
          <p:nvPr/>
        </p:nvPicPr>
        <p:blipFill>
          <a:blip r:embed="rId5"/>
          <a:stretch>
            <a:fillRect/>
          </a:stretch>
        </p:blipFill>
        <p:spPr>
          <a:xfrm>
            <a:off x="-5036" y="4975135"/>
            <a:ext cx="6085932" cy="800173"/>
          </a:xfrm>
          <a:prstGeom prst="rect">
            <a:avLst/>
          </a:prstGeom>
        </p:spPr>
      </p:pic>
      <p:pic>
        <p:nvPicPr>
          <p:cNvPr id="18" name="Picture 17">
            <a:extLst>
              <a:ext uri="{FF2B5EF4-FFF2-40B4-BE49-F238E27FC236}">
                <a16:creationId xmlns:a16="http://schemas.microsoft.com/office/drawing/2014/main" id="{EB8E6FE1-7EE3-692A-3533-D403179EFD4A}"/>
              </a:ext>
            </a:extLst>
          </p:cNvPr>
          <p:cNvPicPr>
            <a:picLocks noChangeAspect="1"/>
          </p:cNvPicPr>
          <p:nvPr/>
        </p:nvPicPr>
        <p:blipFill>
          <a:blip r:embed="rId6"/>
          <a:stretch>
            <a:fillRect/>
          </a:stretch>
        </p:blipFill>
        <p:spPr>
          <a:xfrm>
            <a:off x="6096000" y="4966675"/>
            <a:ext cx="6085932" cy="1402075"/>
          </a:xfrm>
          <a:prstGeom prst="rect">
            <a:avLst/>
          </a:prstGeom>
        </p:spPr>
      </p:pic>
      <p:sp>
        <p:nvSpPr>
          <p:cNvPr id="19" name="Rectangle 18">
            <a:extLst>
              <a:ext uri="{FF2B5EF4-FFF2-40B4-BE49-F238E27FC236}">
                <a16:creationId xmlns:a16="http://schemas.microsoft.com/office/drawing/2014/main" id="{2F80722A-AB88-2D2D-C6D2-C13A0847A7C7}"/>
              </a:ext>
            </a:extLst>
          </p:cNvPr>
          <p:cNvSpPr/>
          <p:nvPr/>
        </p:nvSpPr>
        <p:spPr>
          <a:xfrm>
            <a:off x="8750105" y="596470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20" name="Picture 19">
            <a:extLst>
              <a:ext uri="{FF2B5EF4-FFF2-40B4-BE49-F238E27FC236}">
                <a16:creationId xmlns:a16="http://schemas.microsoft.com/office/drawing/2014/main" id="{7F17878A-F143-D8E0-2F05-90A63987E653}"/>
              </a:ext>
            </a:extLst>
          </p:cNvPr>
          <p:cNvPicPr>
            <a:picLocks noChangeAspect="1"/>
          </p:cNvPicPr>
          <p:nvPr/>
        </p:nvPicPr>
        <p:blipFill>
          <a:blip r:embed="rId7"/>
          <a:stretch>
            <a:fillRect/>
          </a:stretch>
        </p:blipFill>
        <p:spPr>
          <a:xfrm>
            <a:off x="5659474" y="6311399"/>
            <a:ext cx="2495526" cy="210560"/>
          </a:xfrm>
          <a:prstGeom prst="rect">
            <a:avLst/>
          </a:prstGeom>
        </p:spPr>
      </p:pic>
      <p:sp>
        <p:nvSpPr>
          <p:cNvPr id="21" name="Arrow: Right 20">
            <a:extLst>
              <a:ext uri="{FF2B5EF4-FFF2-40B4-BE49-F238E27FC236}">
                <a16:creationId xmlns:a16="http://schemas.microsoft.com/office/drawing/2014/main" id="{65F66093-9585-0969-BE2D-2D953F402913}"/>
              </a:ext>
            </a:extLst>
          </p:cNvPr>
          <p:cNvSpPr/>
          <p:nvPr/>
        </p:nvSpPr>
        <p:spPr>
          <a:xfrm rot="9644067">
            <a:off x="8233187" y="6201148"/>
            <a:ext cx="398286" cy="1665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541E13-41E7-8DC3-B354-4E33E4F1F6D4}"/>
              </a:ext>
            </a:extLst>
          </p:cNvPr>
          <p:cNvPicPr>
            <a:picLocks noChangeAspect="1"/>
          </p:cNvPicPr>
          <p:nvPr/>
        </p:nvPicPr>
        <p:blipFill>
          <a:blip r:embed="rId8"/>
          <a:stretch>
            <a:fillRect/>
          </a:stretch>
        </p:blipFill>
        <p:spPr>
          <a:xfrm>
            <a:off x="157162" y="2085975"/>
            <a:ext cx="11877675" cy="2686050"/>
          </a:xfrm>
          <a:prstGeom prst="rect">
            <a:avLst/>
          </a:prstGeom>
        </p:spPr>
      </p:pic>
    </p:spTree>
    <p:extLst>
      <p:ext uri="{BB962C8B-B14F-4D97-AF65-F5344CB8AC3E}">
        <p14:creationId xmlns:p14="http://schemas.microsoft.com/office/powerpoint/2010/main" val="1638064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white background with green and blue text&#10;&#10;Description automatically generated">
            <a:extLst>
              <a:ext uri="{FF2B5EF4-FFF2-40B4-BE49-F238E27FC236}">
                <a16:creationId xmlns:a16="http://schemas.microsoft.com/office/drawing/2014/main" id="{EB1A0C44-DFD3-CC81-80D0-8D844C9E90CD}"/>
              </a:ext>
            </a:extLst>
          </p:cNvPr>
          <p:cNvPicPr>
            <a:picLocks noChangeAspect="1"/>
          </p:cNvPicPr>
          <p:nvPr/>
        </p:nvPicPr>
        <p:blipFill>
          <a:blip r:embed="rId3"/>
          <a:stretch>
            <a:fillRect/>
          </a:stretch>
        </p:blipFill>
        <p:spPr>
          <a:xfrm>
            <a:off x="7152825" y="1339880"/>
            <a:ext cx="3168411" cy="535718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457868" y="1535558"/>
            <a:ext cx="2100223" cy="3845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457867" y="4137860"/>
            <a:ext cx="2704071" cy="9164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6"/>
          <a:stretch>
            <a:fillRect/>
          </a:stretch>
        </p:blipFill>
        <p:spPr>
          <a:xfrm>
            <a:off x="465296" y="2174610"/>
            <a:ext cx="3838575" cy="1724025"/>
          </a:xfrm>
          <a:prstGeom prst="rect">
            <a:avLst/>
          </a:prstGeom>
        </p:spPr>
      </p:pic>
      <p:sp>
        <p:nvSpPr>
          <p:cNvPr id="6" name="Rectangle 5">
            <a:extLst>
              <a:ext uri="{FF2B5EF4-FFF2-40B4-BE49-F238E27FC236}">
                <a16:creationId xmlns:a16="http://schemas.microsoft.com/office/drawing/2014/main" id="{008A5056-108C-BFC8-FDA0-087B8B2AF42F}"/>
              </a:ext>
            </a:extLst>
          </p:cNvPr>
          <p:cNvSpPr/>
          <p:nvPr/>
        </p:nvSpPr>
        <p:spPr>
          <a:xfrm>
            <a:off x="7457867" y="2642614"/>
            <a:ext cx="2704071" cy="499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39076C-8D90-A04E-1003-3EE32D4D9B1E}"/>
              </a:ext>
            </a:extLst>
          </p:cNvPr>
          <p:cNvSpPr txBox="1"/>
          <p:nvPr/>
        </p:nvSpPr>
        <p:spPr>
          <a:xfrm>
            <a:off x="310551" y="1477122"/>
            <a:ext cx="261552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8" name="Picture 7">
            <a:extLst>
              <a:ext uri="{FF2B5EF4-FFF2-40B4-BE49-F238E27FC236}">
                <a16:creationId xmlns:a16="http://schemas.microsoft.com/office/drawing/2014/main" id="{5F4DAC3B-8FC6-F7C1-6882-0C988B6E1B17}"/>
              </a:ext>
            </a:extLst>
          </p:cNvPr>
          <p:cNvPicPr>
            <a:picLocks noChangeAspect="1"/>
          </p:cNvPicPr>
          <p:nvPr/>
        </p:nvPicPr>
        <p:blipFill>
          <a:blip r:embed="rId7"/>
          <a:stretch>
            <a:fillRect/>
          </a:stretch>
        </p:blipFill>
        <p:spPr>
          <a:xfrm>
            <a:off x="465296" y="4365329"/>
            <a:ext cx="6056290" cy="1893263"/>
          </a:xfrm>
          <a:prstGeom prst="rect">
            <a:avLst/>
          </a:prstGeom>
        </p:spPr>
      </p:pic>
    </p:spTree>
    <p:extLst>
      <p:ext uri="{BB962C8B-B14F-4D97-AF65-F5344CB8AC3E}">
        <p14:creationId xmlns:p14="http://schemas.microsoft.com/office/powerpoint/2010/main" val="2636976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E86E-B009-4DB8-129A-4A6878687D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641A2A4-881C-FBBA-0FEA-FC238636784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8BD7D3-DDD7-5078-E4F7-0A6D92467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462807"/>
            <a:ext cx="6096000" cy="3203894"/>
          </a:xfrm>
          <a:prstGeom prst="rect">
            <a:avLst/>
          </a:prstGeom>
        </p:spPr>
      </p:pic>
      <p:pic>
        <p:nvPicPr>
          <p:cNvPr id="10" name="Picture 9">
            <a:extLst>
              <a:ext uri="{FF2B5EF4-FFF2-40B4-BE49-F238E27FC236}">
                <a16:creationId xmlns:a16="http://schemas.microsoft.com/office/drawing/2014/main" id="{B1599FB1-26CB-519B-C6BB-FE0C786EBA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473912"/>
            <a:ext cx="6096000" cy="3181684"/>
          </a:xfrm>
          <a:prstGeom prst="rect">
            <a:avLst/>
          </a:prstGeom>
        </p:spPr>
      </p:pic>
    </p:spTree>
    <p:extLst>
      <p:ext uri="{BB962C8B-B14F-4D97-AF65-F5344CB8AC3E}">
        <p14:creationId xmlns:p14="http://schemas.microsoft.com/office/powerpoint/2010/main" val="485488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61A65F-F49F-4386-8EFF-ABB8EEA3D924}"/>
              </a:ext>
            </a:extLst>
          </p:cNvPr>
          <p:cNvSpPr txBox="1"/>
          <p:nvPr/>
        </p:nvSpPr>
        <p:spPr>
          <a:xfrm>
            <a:off x="-5750" y="652642"/>
            <a:ext cx="122034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dirty="0">
                <a:cs typeface="Arial"/>
              </a:rPr>
              <a:t>Plots --&gt; </a:t>
            </a:r>
            <a:r>
              <a:rPr lang="it-IT" sz="2000" dirty="0" err="1">
                <a:cs typeface="Arial"/>
              </a:rPr>
              <a:t>see</a:t>
            </a:r>
            <a:r>
              <a:rPr lang="it-IT" sz="2000" dirty="0">
                <a:cs typeface="Arial"/>
              </a:rPr>
              <a:t> </a:t>
            </a:r>
            <a:r>
              <a:rPr lang="it-IT" sz="2000" dirty="0" err="1">
                <a:cs typeface="Arial"/>
              </a:rPr>
              <a:t>if</a:t>
            </a:r>
            <a:r>
              <a:rPr lang="it-IT" sz="2000" dirty="0">
                <a:cs typeface="Arial"/>
              </a:rPr>
              <a:t> </a:t>
            </a:r>
            <a:r>
              <a:rPr lang="it-IT" sz="2000" dirty="0" err="1">
                <a:cs typeface="Arial"/>
              </a:rPr>
              <a:t>impulse</a:t>
            </a:r>
            <a:r>
              <a:rPr lang="it-IT" sz="2000" dirty="0">
                <a:cs typeface="Arial"/>
              </a:rPr>
              <a:t> </a:t>
            </a:r>
            <a:r>
              <a:rPr lang="it-IT" sz="2000" dirty="0" err="1">
                <a:cs typeface="Arial"/>
              </a:rPr>
              <a:t>bigger</a:t>
            </a:r>
            <a:r>
              <a:rPr lang="it-IT" sz="2000" dirty="0">
                <a:cs typeface="Arial"/>
              </a:rPr>
              <a:t> </a:t>
            </a:r>
            <a:r>
              <a:rPr lang="it-IT" sz="2000" dirty="0" err="1">
                <a:cs typeface="Arial"/>
              </a:rPr>
              <a:t>than</a:t>
            </a:r>
            <a:r>
              <a:rPr lang="it-IT" sz="2000" dirty="0">
                <a:cs typeface="Arial"/>
              </a:rPr>
              <a:t> linear case follows some </a:t>
            </a:r>
            <a:r>
              <a:rPr lang="it-IT" sz="2000" dirty="0" err="1">
                <a:cs typeface="Arial"/>
              </a:rPr>
              <a:t>theoretical</a:t>
            </a:r>
            <a:r>
              <a:rPr lang="it-IT" sz="2000" dirty="0">
                <a:cs typeface="Arial"/>
              </a:rPr>
              <a:t> </a:t>
            </a:r>
            <a:r>
              <a:rPr lang="it-IT" sz="2000" dirty="0" err="1">
                <a:cs typeface="Arial"/>
              </a:rPr>
              <a:t>thing</a:t>
            </a:r>
            <a:r>
              <a:rPr lang="it-IT" sz="2000" dirty="0">
                <a:cs typeface="Arial"/>
              </a:rPr>
              <a:t> or just </a:t>
            </a:r>
            <a:r>
              <a:rPr lang="it-IT" sz="2000" dirty="0" err="1">
                <a:cs typeface="Arial"/>
              </a:rPr>
              <a:t>related</a:t>
            </a:r>
            <a:r>
              <a:rPr lang="it-IT" sz="2000" dirty="0">
                <a:cs typeface="Arial"/>
              </a:rPr>
              <a:t> to gains tuning</a:t>
            </a:r>
          </a:p>
        </p:txBody>
      </p:sp>
      <p:pic>
        <p:nvPicPr>
          <p:cNvPr id="4" name="Picture 3">
            <a:extLst>
              <a:ext uri="{FF2B5EF4-FFF2-40B4-BE49-F238E27FC236}">
                <a16:creationId xmlns:a16="http://schemas.microsoft.com/office/drawing/2014/main" id="{DAFA3857-9FCE-5759-D121-D10649B26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20" y="1172286"/>
            <a:ext cx="10876190" cy="5685714"/>
          </a:xfrm>
          <a:prstGeom prst="rect">
            <a:avLst/>
          </a:prstGeom>
        </p:spPr>
      </p:pic>
    </p:spTree>
    <p:extLst>
      <p:ext uri="{BB962C8B-B14F-4D97-AF65-F5344CB8AC3E}">
        <p14:creationId xmlns:p14="http://schemas.microsoft.com/office/powerpoint/2010/main" val="361210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latin typeface="Arial"/>
                <a:cs typeface="Arial"/>
              </a:rPr>
              <a:t>Outline</a:t>
            </a:r>
            <a:endParaRPr lang="it-IT" dirty="0" err="1"/>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p:txBody>
          <a:bodyPr/>
          <a:lstStyle/>
          <a:p>
            <a:endParaRPr lang="it-IT"/>
          </a:p>
        </p:txBody>
      </p:sp>
      <p:sp>
        <p:nvSpPr>
          <p:cNvPr id="4" name="Segnaposto contenuto 3">
            <a:extLst>
              <a:ext uri="{FF2B5EF4-FFF2-40B4-BE49-F238E27FC236}">
                <a16:creationId xmlns:a16="http://schemas.microsoft.com/office/drawing/2014/main" id="{9A32D905-A4A0-5C3F-4C6F-4D0062E3B71C}"/>
              </a:ext>
            </a:extLst>
          </p:cNvPr>
          <p:cNvSpPr>
            <a:spLocks noGrp="1"/>
          </p:cNvSpPr>
          <p:nvPr>
            <p:ph sz="quarter" idx="11"/>
          </p:nvPr>
        </p:nvSpPr>
        <p:spPr>
          <a:xfrm>
            <a:off x="1215640" y="2592996"/>
            <a:ext cx="4672629" cy="3116993"/>
          </a:xfrm>
        </p:spPr>
        <p:txBody>
          <a:bodyPr vert="horz" lIns="91440" tIns="45720" rIns="91440" bIns="45720" rtlCol="0" anchor="t">
            <a:normAutofit/>
          </a:bodyPr>
          <a:lstStyle/>
          <a:p>
            <a:pPr marL="514350" indent="-514350">
              <a:buAutoNum type="arabicParenR"/>
            </a:pPr>
            <a:r>
              <a:rPr lang="it-IT" dirty="0" err="1">
                <a:cs typeface="Arial"/>
              </a:rPr>
              <a:t>Introduction</a:t>
            </a:r>
          </a:p>
          <a:p>
            <a:pPr marL="514350" indent="-514350">
              <a:buAutoNum type="arabicParenR"/>
            </a:pPr>
            <a:r>
              <a:rPr lang="it-IT" dirty="0">
                <a:cs typeface="Arial"/>
              </a:rPr>
              <a:t>Framework</a:t>
            </a:r>
          </a:p>
          <a:p>
            <a:pPr marL="514350" indent="-514350">
              <a:buAutoNum type="arabicParenR"/>
            </a:pPr>
            <a:r>
              <a:rPr lang="it-IT" dirty="0">
                <a:cs typeface="Arial"/>
              </a:rPr>
              <a:t>Diff. </a:t>
            </a:r>
            <a:r>
              <a:rPr lang="it-IT" dirty="0" err="1">
                <a:cs typeface="Arial"/>
              </a:rPr>
              <a:t>Flatn</a:t>
            </a:r>
            <a:r>
              <a:rPr lang="it-IT" dirty="0">
                <a:cs typeface="Arial"/>
              </a:rPr>
              <a:t> L &amp; NL</a:t>
            </a:r>
          </a:p>
          <a:p>
            <a:pPr marL="514350" indent="-514350">
              <a:buAutoNum type="arabicParenR"/>
            </a:pPr>
            <a:r>
              <a:rPr lang="it-IT" dirty="0">
                <a:cs typeface="Arial"/>
              </a:rPr>
              <a:t>Output state </a:t>
            </a:r>
          </a:p>
          <a:p>
            <a:pPr marL="514350" indent="-514350">
              <a:buAutoNum type="arabicParenR"/>
            </a:pPr>
            <a:r>
              <a:rPr lang="it-IT" dirty="0">
                <a:cs typeface="Arial"/>
              </a:rPr>
              <a:t>parking</a:t>
            </a:r>
          </a:p>
          <a:p>
            <a:pPr marL="514350" indent="-514350">
              <a:buAutoNum type="arabicParenR"/>
            </a:pPr>
            <a:endParaRPr lang="it-IT" dirty="0">
              <a:cs typeface="Arial"/>
            </a:endParaRPr>
          </a:p>
          <a:p>
            <a:pPr marL="514350" indent="-514350">
              <a:buAutoNum type="arabicParenR"/>
            </a:pPr>
            <a:endParaRPr lang="it-IT" dirty="0">
              <a:cs typeface="Arial"/>
            </a:endParaRPr>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8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E78433D-244F-521A-A670-E0C5A37837EA}"/>
              </a:ext>
            </a:extLst>
          </p:cNvPr>
          <p:cNvPicPr>
            <a:picLocks noChangeAspect="1"/>
          </p:cNvPicPr>
          <p:nvPr/>
        </p:nvPicPr>
        <p:blipFill>
          <a:blip r:embed="rId4"/>
          <a:stretch>
            <a:fillRect/>
          </a:stretch>
        </p:blipFill>
        <p:spPr>
          <a:xfrm>
            <a:off x="0" y="1264763"/>
            <a:ext cx="12192000" cy="5593237"/>
          </a:xfrm>
          <a:prstGeom prst="rect">
            <a:avLst/>
          </a:prstGeom>
        </p:spPr>
      </p:pic>
      <p:pic>
        <p:nvPicPr>
          <p:cNvPr id="11" name="Picture 10">
            <a:extLst>
              <a:ext uri="{FF2B5EF4-FFF2-40B4-BE49-F238E27FC236}">
                <a16:creationId xmlns:a16="http://schemas.microsoft.com/office/drawing/2014/main" id="{2BA0D58B-D952-4D3B-0CA6-54BFE716898C}"/>
              </a:ext>
            </a:extLst>
          </p:cNvPr>
          <p:cNvPicPr>
            <a:picLocks noChangeAspect="1"/>
          </p:cNvPicPr>
          <p:nvPr/>
        </p:nvPicPr>
        <p:blipFill>
          <a:blip r:embed="rId5"/>
          <a:stretch>
            <a:fillRect/>
          </a:stretch>
        </p:blipFill>
        <p:spPr>
          <a:xfrm>
            <a:off x="6534443" y="3728857"/>
            <a:ext cx="5306393" cy="2434376"/>
          </a:xfrm>
          <a:prstGeom prst="rect">
            <a:avLst/>
          </a:prstGeom>
        </p:spPr>
      </p:pic>
      <p:sp>
        <p:nvSpPr>
          <p:cNvPr id="4" name="TextBox 3">
            <a:extLst>
              <a:ext uri="{FF2B5EF4-FFF2-40B4-BE49-F238E27FC236}">
                <a16:creationId xmlns:a16="http://schemas.microsoft.com/office/drawing/2014/main" id="{C89012CF-8436-0F07-801E-0E732BD60D3C}"/>
              </a:ext>
            </a:extLst>
          </p:cNvPr>
          <p:cNvSpPr txBox="1"/>
          <p:nvPr/>
        </p:nvSpPr>
        <p:spPr>
          <a:xfrm>
            <a:off x="436099" y="1749896"/>
            <a:ext cx="6098344" cy="1200329"/>
          </a:xfrm>
          <a:prstGeom prst="rect">
            <a:avLst/>
          </a:prstGeom>
          <a:noFill/>
        </p:spPr>
        <p:txBody>
          <a:bodyPr wrap="square">
            <a:spAutoFit/>
          </a:bodyPr>
          <a:lstStyle/>
          <a:p>
            <a:r>
              <a:rPr lang="it-IT" sz="1800" b="1" dirty="0">
                <a:cs typeface="Arial"/>
              </a:rPr>
              <a:t>Focus on </a:t>
            </a:r>
            <a:r>
              <a:rPr lang="it-IT" sz="1800" b="1" dirty="0" err="1">
                <a:cs typeface="Arial"/>
              </a:rPr>
              <a:t>sharp</a:t>
            </a:r>
            <a:r>
              <a:rPr lang="it-IT" sz="1800" b="1" dirty="0">
                <a:cs typeface="Arial"/>
              </a:rPr>
              <a:t> curve</a:t>
            </a:r>
          </a:p>
          <a:p>
            <a:endParaRPr lang="it-IT" b="1" dirty="0">
              <a:cs typeface="Arial"/>
            </a:endParaRPr>
          </a:p>
          <a:p>
            <a:r>
              <a:rPr lang="it-IT" dirty="0">
                <a:cs typeface="Arial"/>
              </a:rPr>
              <a:t>Make a </a:t>
            </a:r>
            <a:r>
              <a:rPr lang="it-IT" dirty="0" err="1">
                <a:cs typeface="Arial"/>
              </a:rPr>
              <a:t>consideration</a:t>
            </a:r>
            <a:r>
              <a:rPr lang="it-IT" dirty="0">
                <a:cs typeface="Arial"/>
              </a:rPr>
              <a:t> </a:t>
            </a:r>
            <a:r>
              <a:rPr lang="it-IT" dirty="0" err="1">
                <a:cs typeface="Arial"/>
              </a:rPr>
              <a:t>regarding</a:t>
            </a:r>
            <a:r>
              <a:rPr lang="it-IT" dirty="0">
                <a:cs typeface="Arial"/>
              </a:rPr>
              <a:t> NL more </a:t>
            </a:r>
            <a:r>
              <a:rPr lang="it-IT" dirty="0" err="1">
                <a:cs typeface="Arial"/>
              </a:rPr>
              <a:t>enhanced</a:t>
            </a:r>
            <a:r>
              <a:rPr lang="it-IT" dirty="0">
                <a:cs typeface="Arial"/>
              </a:rPr>
              <a:t> </a:t>
            </a:r>
            <a:r>
              <a:rPr lang="it-IT" dirty="0" err="1">
                <a:cs typeface="Arial"/>
              </a:rPr>
              <a:t>wrt</a:t>
            </a:r>
            <a:r>
              <a:rPr lang="it-IT" dirty="0">
                <a:cs typeface="Arial"/>
              </a:rPr>
              <a:t> lineare case, </a:t>
            </a:r>
            <a:r>
              <a:rPr lang="it-IT" dirty="0" err="1">
                <a:cs typeface="Arial"/>
              </a:rPr>
              <a:t>maybe</a:t>
            </a:r>
            <a:r>
              <a:rPr lang="it-IT" dirty="0">
                <a:cs typeface="Arial"/>
              </a:rPr>
              <a:t> </a:t>
            </a:r>
            <a:r>
              <a:rPr lang="it-IT" dirty="0" err="1">
                <a:cs typeface="Arial"/>
              </a:rPr>
              <a:t>theres</a:t>
            </a:r>
            <a:r>
              <a:rPr lang="it-IT" dirty="0">
                <a:cs typeface="Arial"/>
              </a:rPr>
              <a:t> a </a:t>
            </a:r>
            <a:r>
              <a:rPr lang="it-IT" dirty="0" err="1">
                <a:cs typeface="Arial"/>
              </a:rPr>
              <a:t>reason</a:t>
            </a:r>
            <a:endParaRPr lang="it-IT" sz="1800" dirty="0">
              <a:cs typeface="Arial"/>
            </a:endParaRPr>
          </a:p>
        </p:txBody>
      </p:sp>
    </p:spTree>
    <p:extLst>
      <p:ext uri="{BB962C8B-B14F-4D97-AF65-F5344CB8AC3E}">
        <p14:creationId xmlns:p14="http://schemas.microsoft.com/office/powerpoint/2010/main" val="308499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a:latin typeface="Arial"/>
                <a:cs typeface="Arial"/>
              </a:rPr>
              <a:t>Video</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E9E9DF-E359-8F26-04B7-F6BCF7C99A82}"/>
              </a:ext>
            </a:extLst>
          </p:cNvPr>
          <p:cNvSpPr txBox="1"/>
          <p:nvPr/>
        </p:nvSpPr>
        <p:spPr>
          <a:xfrm>
            <a:off x="493058" y="26744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C05D3BEE-E7D4-2C93-769A-5622C0813B5E}"/>
              </a:ext>
            </a:extLst>
          </p:cNvPr>
          <p:cNvSpPr txBox="1"/>
          <p:nvPr/>
        </p:nvSpPr>
        <p:spPr>
          <a:xfrm>
            <a:off x="497457" y="2481532"/>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000" dirty="0">
                <a:cs typeface="Arial"/>
              </a:rPr>
              <a:t>Sistemare e tagliare video</a:t>
            </a:r>
            <a:endParaRPr lang="en-US" dirty="0"/>
          </a:p>
        </p:txBody>
      </p:sp>
      <p:pic>
        <p:nvPicPr>
          <p:cNvPr id="9" name="nonlinear">
            <a:hlinkClick r:id="" action="ppaction://media"/>
            <a:extLst>
              <a:ext uri="{FF2B5EF4-FFF2-40B4-BE49-F238E27FC236}">
                <a16:creationId xmlns:a16="http://schemas.microsoft.com/office/drawing/2014/main" id="{09260491-9753-B533-0CF3-1DA2C423DD7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32030" y="1850366"/>
            <a:ext cx="7740770" cy="4393721"/>
          </a:xfrm>
          <a:prstGeom prst="rect">
            <a:avLst/>
          </a:prstGeom>
        </p:spPr>
      </p:pic>
    </p:spTree>
    <p:extLst>
      <p:ext uri="{BB962C8B-B14F-4D97-AF65-F5344CB8AC3E}">
        <p14:creationId xmlns:p14="http://schemas.microsoft.com/office/powerpoint/2010/main" val="2385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1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ACBE48-FCB6-F834-EA0B-56FAAFA402B1}"/>
              </a:ext>
            </a:extLst>
          </p:cNvPr>
          <p:cNvSpPr txBox="1"/>
          <p:nvPr/>
        </p:nvSpPr>
        <p:spPr>
          <a:xfrm>
            <a:off x="2846363" y="3052689"/>
            <a:ext cx="6499274" cy="1200329"/>
          </a:xfrm>
          <a:prstGeom prst="rect">
            <a:avLst/>
          </a:prstGeom>
          <a:noFill/>
        </p:spPr>
        <p:txBody>
          <a:bodyPr wrap="square" rtlCol="0">
            <a:spAutoFit/>
          </a:bodyPr>
          <a:lstStyle/>
          <a:p>
            <a:pPr algn="ctr"/>
            <a:r>
              <a:rPr lang="it-IT" dirty="0"/>
              <a:t>Confronto tra linear e non linear nella zona sorpasso </a:t>
            </a:r>
          </a:p>
          <a:p>
            <a:pPr algn="ctr"/>
            <a:r>
              <a:rPr lang="it-IT" dirty="0"/>
              <a:t> + </a:t>
            </a:r>
          </a:p>
          <a:p>
            <a:pPr algn="ctr"/>
            <a:r>
              <a:rPr lang="it-IT" dirty="0"/>
              <a:t>Confronto tra linear e non linear nella zona curva a 90 </a:t>
            </a:r>
          </a:p>
          <a:p>
            <a:pPr algn="ctr"/>
            <a:endParaRPr lang="it-IT" dirty="0"/>
          </a:p>
        </p:txBody>
      </p:sp>
    </p:spTree>
    <p:extLst>
      <p:ext uri="{BB962C8B-B14F-4D97-AF65-F5344CB8AC3E}">
        <p14:creationId xmlns:p14="http://schemas.microsoft.com/office/powerpoint/2010/main" val="3484839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4CCF42-F550-CACD-C6CD-C697D889FCD7}"/>
              </a:ext>
            </a:extLst>
          </p:cNvPr>
          <p:cNvSpPr txBox="1"/>
          <p:nvPr/>
        </p:nvSpPr>
        <p:spPr>
          <a:xfrm>
            <a:off x="2909668" y="2954214"/>
            <a:ext cx="6372664" cy="646331"/>
          </a:xfrm>
          <a:prstGeom prst="rect">
            <a:avLst/>
          </a:prstGeom>
          <a:noFill/>
        </p:spPr>
        <p:txBody>
          <a:bodyPr wrap="square" rtlCol="0">
            <a:spAutoFit/>
          </a:bodyPr>
          <a:lstStyle/>
          <a:p>
            <a:pPr algn="ctr"/>
            <a:r>
              <a:rPr lang="it-IT" dirty="0"/>
              <a:t>Qualche breve  considerazione finale sui due controllori, che poi verrà ripresa meglio alla fine della presentazione</a:t>
            </a:r>
          </a:p>
        </p:txBody>
      </p:sp>
    </p:spTree>
    <p:extLst>
      <p:ext uri="{BB962C8B-B14F-4D97-AF65-F5344CB8AC3E}">
        <p14:creationId xmlns:p14="http://schemas.microsoft.com/office/powerpoint/2010/main" val="1093356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BE5D53FB-4D9F-3C19-F22D-A552BB69598B}"/>
              </a:ext>
            </a:extLst>
          </p:cNvPr>
          <p:cNvSpPr>
            <a:spLocks noGrp="1"/>
          </p:cNvSpPr>
          <p:nvPr>
            <p:ph type="title"/>
          </p:nvPr>
        </p:nvSpPr>
        <p:spPr>
          <a:xfrm>
            <a:off x="227806" y="3429000"/>
            <a:ext cx="11736387" cy="1189038"/>
          </a:xfrm>
        </p:spPr>
        <p:txBody>
          <a:bodyPr/>
          <a:lstStyle/>
          <a:p>
            <a:pPr algn="ctr"/>
            <a:r>
              <a:rPr lang="it-IT" sz="3200" dirty="0"/>
              <a:t>TRAJECTORY TRACKING - OUTPUT ERROR FEEDBACK</a:t>
            </a:r>
            <a:endParaRPr lang="it-IT" sz="3200" b="0" dirty="0"/>
          </a:p>
        </p:txBody>
      </p:sp>
    </p:spTree>
    <p:extLst>
      <p:ext uri="{BB962C8B-B14F-4D97-AF65-F5344CB8AC3E}">
        <p14:creationId xmlns:p14="http://schemas.microsoft.com/office/powerpoint/2010/main" val="3161036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2F43E74D-A225-A50F-45E1-A9A4A7F60A1A}"/>
              </a:ext>
            </a:extLst>
          </p:cNvPr>
          <p:cNvPicPr>
            <a:picLocks noChangeAspect="1"/>
          </p:cNvPicPr>
          <p:nvPr/>
        </p:nvPicPr>
        <p:blipFill>
          <a:blip r:embed="rId2"/>
          <a:stretch>
            <a:fillRect/>
          </a:stretch>
        </p:blipFill>
        <p:spPr>
          <a:xfrm>
            <a:off x="0" y="1825336"/>
            <a:ext cx="12192000" cy="3207328"/>
          </a:xfrm>
          <a:prstGeom prst="rect">
            <a:avLst/>
          </a:prstGeom>
        </p:spPr>
      </p:pic>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on a reference point on the sagittal axis</a:t>
            </a:r>
            <a:endParaRPr lang="it-IT" sz="24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355F94E2-2B95-640E-E80B-8B0A283E3909}"/>
              </a:ext>
            </a:extLst>
          </p:cNvPr>
          <p:cNvPicPr>
            <a:picLocks noChangeAspect="1"/>
          </p:cNvPicPr>
          <p:nvPr/>
        </p:nvPicPr>
        <p:blipFill>
          <a:blip r:embed="rId5"/>
          <a:stretch>
            <a:fillRect/>
          </a:stretch>
        </p:blipFill>
        <p:spPr>
          <a:xfrm>
            <a:off x="301052" y="5230602"/>
            <a:ext cx="4615078" cy="783064"/>
          </a:xfrm>
          <a:prstGeom prst="rect">
            <a:avLst/>
          </a:prstGeom>
        </p:spPr>
      </p:pic>
      <p:pic>
        <p:nvPicPr>
          <p:cNvPr id="17" name="Immagine 16">
            <a:extLst>
              <a:ext uri="{FF2B5EF4-FFF2-40B4-BE49-F238E27FC236}">
                <a16:creationId xmlns:a16="http://schemas.microsoft.com/office/drawing/2014/main" id="{E549B239-F28F-B316-A738-7A77E1167B13}"/>
              </a:ext>
            </a:extLst>
          </p:cNvPr>
          <p:cNvPicPr>
            <a:picLocks noChangeAspect="1"/>
          </p:cNvPicPr>
          <p:nvPr/>
        </p:nvPicPr>
        <p:blipFill>
          <a:blip r:embed="rId6"/>
          <a:stretch>
            <a:fillRect/>
          </a:stretch>
        </p:blipFill>
        <p:spPr>
          <a:xfrm>
            <a:off x="6361471" y="5516071"/>
            <a:ext cx="3028335" cy="320647"/>
          </a:xfrm>
          <a:prstGeom prst="rect">
            <a:avLst/>
          </a:prstGeom>
        </p:spPr>
      </p:pic>
      <p:cxnSp>
        <p:nvCxnSpPr>
          <p:cNvPr id="32" name="Connettore 2 31">
            <a:extLst>
              <a:ext uri="{FF2B5EF4-FFF2-40B4-BE49-F238E27FC236}">
                <a16:creationId xmlns:a16="http://schemas.microsoft.com/office/drawing/2014/main" id="{6F673D03-F973-C66F-13F8-7A4D0677ABEC}"/>
              </a:ext>
            </a:extLst>
          </p:cNvPr>
          <p:cNvCxnSpPr/>
          <p:nvPr/>
        </p:nvCxnSpPr>
        <p:spPr>
          <a:xfrm>
            <a:off x="2930013" y="3842167"/>
            <a:ext cx="3165987" cy="1730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A3CCFEBB-5FC4-D7A5-1EDD-BC60903EDBAB}"/>
              </a:ext>
            </a:extLst>
          </p:cNvPr>
          <p:cNvCxnSpPr>
            <a:cxnSpLocks/>
          </p:cNvCxnSpPr>
          <p:nvPr/>
        </p:nvCxnSpPr>
        <p:spPr>
          <a:xfrm>
            <a:off x="5294672" y="4744083"/>
            <a:ext cx="1066799" cy="539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9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9EF11328-3BEF-E2C1-F0AA-4091B84A184E}"/>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469BD365-6CDE-F10D-9897-0BDA582D7357}"/>
              </a:ext>
            </a:extLst>
          </p:cNvPr>
          <p:cNvPicPr>
            <a:picLocks noChangeAspect="1"/>
          </p:cNvPicPr>
          <p:nvPr/>
        </p:nvPicPr>
        <p:blipFill>
          <a:blip r:embed="rId5"/>
          <a:stretch>
            <a:fillRect/>
          </a:stretch>
        </p:blipFill>
        <p:spPr>
          <a:xfrm>
            <a:off x="5129511" y="1211893"/>
            <a:ext cx="2279376" cy="1539473"/>
          </a:xfrm>
          <a:prstGeom prst="rect">
            <a:avLst/>
          </a:prstGeom>
        </p:spPr>
      </p:pic>
      <p:pic>
        <p:nvPicPr>
          <p:cNvPr id="8" name="Immagine 7">
            <a:extLst>
              <a:ext uri="{FF2B5EF4-FFF2-40B4-BE49-F238E27FC236}">
                <a16:creationId xmlns:a16="http://schemas.microsoft.com/office/drawing/2014/main" id="{3A3FD35C-82E1-A4DD-DD74-234C03AE1B33}"/>
              </a:ext>
            </a:extLst>
          </p:cNvPr>
          <p:cNvPicPr>
            <a:picLocks noChangeAspect="1"/>
          </p:cNvPicPr>
          <p:nvPr/>
        </p:nvPicPr>
        <p:blipFill>
          <a:blip r:embed="rId6"/>
          <a:stretch>
            <a:fillRect/>
          </a:stretch>
        </p:blipFill>
        <p:spPr>
          <a:xfrm>
            <a:off x="741927" y="2650462"/>
            <a:ext cx="3648584" cy="1419423"/>
          </a:xfrm>
          <a:prstGeom prst="rect">
            <a:avLst/>
          </a:prstGeom>
        </p:spPr>
      </p:pic>
      <p:pic>
        <p:nvPicPr>
          <p:cNvPr id="11" name="Immagine 10">
            <a:extLst>
              <a:ext uri="{FF2B5EF4-FFF2-40B4-BE49-F238E27FC236}">
                <a16:creationId xmlns:a16="http://schemas.microsoft.com/office/drawing/2014/main" id="{3C8FD8F0-E3E2-F446-4AE2-4346CD39AA4D}"/>
              </a:ext>
            </a:extLst>
          </p:cNvPr>
          <p:cNvPicPr>
            <a:picLocks noChangeAspect="1"/>
          </p:cNvPicPr>
          <p:nvPr/>
        </p:nvPicPr>
        <p:blipFill>
          <a:blip r:embed="rId7"/>
          <a:stretch>
            <a:fillRect/>
          </a:stretch>
        </p:blipFill>
        <p:spPr>
          <a:xfrm>
            <a:off x="8333518" y="3336358"/>
            <a:ext cx="1267002" cy="733527"/>
          </a:xfrm>
          <a:prstGeom prst="rect">
            <a:avLst/>
          </a:prstGeom>
        </p:spPr>
      </p:pic>
      <p:cxnSp>
        <p:nvCxnSpPr>
          <p:cNvPr id="13" name="Connettore 2 12">
            <a:extLst>
              <a:ext uri="{FF2B5EF4-FFF2-40B4-BE49-F238E27FC236}">
                <a16:creationId xmlns:a16="http://schemas.microsoft.com/office/drawing/2014/main" id="{475DC54D-7111-458B-67F7-132BFD6BFB4A}"/>
              </a:ext>
            </a:extLst>
          </p:cNvPr>
          <p:cNvCxnSpPr/>
          <p:nvPr/>
        </p:nvCxnSpPr>
        <p:spPr>
          <a:xfrm>
            <a:off x="9104671" y="3903406"/>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B27E1878-69CF-D2AA-727B-596D41F10792}"/>
              </a:ext>
            </a:extLst>
          </p:cNvPr>
          <p:cNvPicPr>
            <a:picLocks noChangeAspect="1"/>
          </p:cNvPicPr>
          <p:nvPr/>
        </p:nvPicPr>
        <p:blipFill>
          <a:blip r:embed="rId8"/>
          <a:stretch>
            <a:fillRect/>
          </a:stretch>
        </p:blipFill>
        <p:spPr>
          <a:xfrm>
            <a:off x="8714091" y="4532671"/>
            <a:ext cx="781159" cy="295316"/>
          </a:xfrm>
          <a:prstGeom prst="rect">
            <a:avLst/>
          </a:prstGeom>
        </p:spPr>
      </p:pic>
      <p:cxnSp>
        <p:nvCxnSpPr>
          <p:cNvPr id="16" name="Connettore 2 15">
            <a:extLst>
              <a:ext uri="{FF2B5EF4-FFF2-40B4-BE49-F238E27FC236}">
                <a16:creationId xmlns:a16="http://schemas.microsoft.com/office/drawing/2014/main" id="{6FDAB745-C6FA-F7C3-EF05-22A2B0B72045}"/>
              </a:ext>
            </a:extLst>
          </p:cNvPr>
          <p:cNvCxnSpPr>
            <a:cxnSpLocks/>
          </p:cNvCxnSpPr>
          <p:nvPr/>
        </p:nvCxnSpPr>
        <p:spPr>
          <a:xfrm flipH="1" flipV="1">
            <a:off x="5339365" y="3450706"/>
            <a:ext cx="2517338" cy="252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81FAEB1-18CC-0018-5514-BC55FBBB0836}"/>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1E146225-10D4-1CD2-FB3E-72359F82F147}"/>
              </a:ext>
            </a:extLst>
          </p:cNvPr>
          <p:cNvPicPr>
            <a:picLocks noChangeAspect="1"/>
          </p:cNvPicPr>
          <p:nvPr/>
        </p:nvPicPr>
        <p:blipFill>
          <a:blip r:embed="rId9"/>
          <a:stretch>
            <a:fillRect/>
          </a:stretch>
        </p:blipFill>
        <p:spPr>
          <a:xfrm>
            <a:off x="741927" y="5120671"/>
            <a:ext cx="3648584" cy="840725"/>
          </a:xfrm>
          <a:prstGeom prst="rect">
            <a:avLst/>
          </a:prstGeom>
        </p:spPr>
      </p:pic>
      <p:pic>
        <p:nvPicPr>
          <p:cNvPr id="4" name="Immagine 3">
            <a:extLst>
              <a:ext uri="{FF2B5EF4-FFF2-40B4-BE49-F238E27FC236}">
                <a16:creationId xmlns:a16="http://schemas.microsoft.com/office/drawing/2014/main" id="{34E626A8-7E1D-907D-7760-FF7BCEA43539}"/>
              </a:ext>
            </a:extLst>
          </p:cNvPr>
          <p:cNvPicPr>
            <a:picLocks noChangeAspect="1"/>
          </p:cNvPicPr>
          <p:nvPr/>
        </p:nvPicPr>
        <p:blipFill>
          <a:blip r:embed="rId10"/>
          <a:stretch>
            <a:fillRect/>
          </a:stretch>
        </p:blipFill>
        <p:spPr>
          <a:xfrm>
            <a:off x="6433736" y="4626504"/>
            <a:ext cx="1182797" cy="1113221"/>
          </a:xfrm>
          <a:prstGeom prst="rect">
            <a:avLst/>
          </a:prstGeom>
        </p:spPr>
      </p:pic>
      <p:cxnSp>
        <p:nvCxnSpPr>
          <p:cNvPr id="5" name="Connettore 2 4">
            <a:extLst>
              <a:ext uri="{FF2B5EF4-FFF2-40B4-BE49-F238E27FC236}">
                <a16:creationId xmlns:a16="http://schemas.microsoft.com/office/drawing/2014/main" id="{3F6B9412-BF53-7474-9EA6-819EFC355241}"/>
              </a:ext>
            </a:extLst>
          </p:cNvPr>
          <p:cNvCxnSpPr>
            <a:cxnSpLocks/>
          </p:cNvCxnSpPr>
          <p:nvPr/>
        </p:nvCxnSpPr>
        <p:spPr>
          <a:xfrm flipH="1">
            <a:off x="3890122" y="5309755"/>
            <a:ext cx="2967878" cy="492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9F49F472-6CE0-4197-B40D-AEDD802555AD}"/>
              </a:ext>
            </a:extLst>
          </p:cNvPr>
          <p:cNvCxnSpPr>
            <a:cxnSpLocks/>
          </p:cNvCxnSpPr>
          <p:nvPr/>
        </p:nvCxnSpPr>
        <p:spPr>
          <a:xfrm flipV="1">
            <a:off x="7338989" y="4827987"/>
            <a:ext cx="1375102" cy="203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87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88C8187-27E0-7E60-6024-E1F000044F1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9" name="Immagine 8">
            <a:extLst>
              <a:ext uri="{FF2B5EF4-FFF2-40B4-BE49-F238E27FC236}">
                <a16:creationId xmlns:a16="http://schemas.microsoft.com/office/drawing/2014/main" id="{176996C4-1E64-8D00-62AC-756E797109F8}"/>
              </a:ext>
            </a:extLst>
          </p:cNvPr>
          <p:cNvPicPr>
            <a:picLocks noChangeAspect="1"/>
          </p:cNvPicPr>
          <p:nvPr/>
        </p:nvPicPr>
        <p:blipFill>
          <a:blip r:embed="rId5"/>
          <a:stretch>
            <a:fillRect/>
          </a:stretch>
        </p:blipFill>
        <p:spPr>
          <a:xfrm>
            <a:off x="259751" y="1759409"/>
            <a:ext cx="3743847" cy="771633"/>
          </a:xfrm>
          <a:prstGeom prst="rect">
            <a:avLst/>
          </a:prstGeom>
        </p:spPr>
      </p:pic>
      <p:pic>
        <p:nvPicPr>
          <p:cNvPr id="11" name="Immagine 10">
            <a:extLst>
              <a:ext uri="{FF2B5EF4-FFF2-40B4-BE49-F238E27FC236}">
                <a16:creationId xmlns:a16="http://schemas.microsoft.com/office/drawing/2014/main" id="{3AE7929E-4C23-0DF2-5B87-54D7C6431BCE}"/>
              </a:ext>
            </a:extLst>
          </p:cNvPr>
          <p:cNvPicPr>
            <a:picLocks noChangeAspect="1"/>
          </p:cNvPicPr>
          <p:nvPr/>
        </p:nvPicPr>
        <p:blipFill>
          <a:blip r:embed="rId6"/>
          <a:stretch>
            <a:fillRect/>
          </a:stretch>
        </p:blipFill>
        <p:spPr>
          <a:xfrm>
            <a:off x="5239109" y="1341929"/>
            <a:ext cx="4239217" cy="2495898"/>
          </a:xfrm>
          <a:prstGeom prst="rect">
            <a:avLst/>
          </a:prstGeom>
        </p:spPr>
      </p:pic>
      <p:pic>
        <p:nvPicPr>
          <p:cNvPr id="4" name="Immagine 3">
            <a:extLst>
              <a:ext uri="{FF2B5EF4-FFF2-40B4-BE49-F238E27FC236}">
                <a16:creationId xmlns:a16="http://schemas.microsoft.com/office/drawing/2014/main" id="{7F57606E-1DEB-AF14-AE37-B33EB819412A}"/>
              </a:ext>
            </a:extLst>
          </p:cNvPr>
          <p:cNvPicPr>
            <a:picLocks noChangeAspect="1"/>
          </p:cNvPicPr>
          <p:nvPr/>
        </p:nvPicPr>
        <p:blipFill>
          <a:blip r:embed="rId7"/>
          <a:stretch>
            <a:fillRect/>
          </a:stretch>
        </p:blipFill>
        <p:spPr>
          <a:xfrm>
            <a:off x="186209" y="4821796"/>
            <a:ext cx="4248743" cy="1438476"/>
          </a:xfrm>
          <a:prstGeom prst="rect">
            <a:avLst/>
          </a:prstGeom>
        </p:spPr>
      </p:pic>
      <p:sp>
        <p:nvSpPr>
          <p:cNvPr id="8" name="Rettangolo 7">
            <a:extLst>
              <a:ext uri="{FF2B5EF4-FFF2-40B4-BE49-F238E27FC236}">
                <a16:creationId xmlns:a16="http://schemas.microsoft.com/office/drawing/2014/main" id="{F9FF5EAD-50E9-7385-A318-98A184E6DAC2}"/>
              </a:ext>
            </a:extLst>
          </p:cNvPr>
          <p:cNvSpPr/>
          <p:nvPr/>
        </p:nvSpPr>
        <p:spPr>
          <a:xfrm>
            <a:off x="3539613" y="1917290"/>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FF389986-1CB1-462C-51AE-0ED28E767A7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F68DCF9D-ACE8-1393-2A76-41669C720EF9}"/>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16CFB35-00F3-2C8F-F0AF-0E85F88221F2}"/>
              </a:ext>
            </a:extLst>
          </p:cNvPr>
          <p:cNvSpPr/>
          <p:nvPr/>
        </p:nvSpPr>
        <p:spPr>
          <a:xfrm>
            <a:off x="2310581" y="1874957"/>
            <a:ext cx="1071716"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9" name="Immagine 18">
            <a:extLst>
              <a:ext uri="{FF2B5EF4-FFF2-40B4-BE49-F238E27FC236}">
                <a16:creationId xmlns:a16="http://schemas.microsoft.com/office/drawing/2014/main" id="{853C820A-D6F5-DD0B-9D9A-F84C4A36C9CA}"/>
              </a:ext>
            </a:extLst>
          </p:cNvPr>
          <p:cNvPicPr>
            <a:picLocks noChangeAspect="1"/>
          </p:cNvPicPr>
          <p:nvPr/>
        </p:nvPicPr>
        <p:blipFill>
          <a:blip r:embed="rId8"/>
          <a:stretch>
            <a:fillRect/>
          </a:stretch>
        </p:blipFill>
        <p:spPr>
          <a:xfrm>
            <a:off x="7899744" y="4802195"/>
            <a:ext cx="2897524" cy="286176"/>
          </a:xfrm>
          <a:prstGeom prst="rect">
            <a:avLst/>
          </a:prstGeom>
        </p:spPr>
      </p:pic>
      <p:sp>
        <p:nvSpPr>
          <p:cNvPr id="20" name="TextBox 8">
            <a:extLst>
              <a:ext uri="{FF2B5EF4-FFF2-40B4-BE49-F238E27FC236}">
                <a16:creationId xmlns:a16="http://schemas.microsoft.com/office/drawing/2014/main" id="{95B1CF0A-9065-692A-E8E3-F1537BA1778A}"/>
              </a:ext>
            </a:extLst>
          </p:cNvPr>
          <p:cNvSpPr txBox="1"/>
          <p:nvPr/>
        </p:nvSpPr>
        <p:spPr>
          <a:xfrm>
            <a:off x="7881299" y="4326958"/>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Pro:</a:t>
            </a:r>
          </a:p>
        </p:txBody>
      </p:sp>
      <p:cxnSp>
        <p:nvCxnSpPr>
          <p:cNvPr id="3" name="Connettore 2 2">
            <a:extLst>
              <a:ext uri="{FF2B5EF4-FFF2-40B4-BE49-F238E27FC236}">
                <a16:creationId xmlns:a16="http://schemas.microsoft.com/office/drawing/2014/main" id="{BC61FC1A-43E1-6AE1-B2F8-784F4B298FD5}"/>
              </a:ext>
            </a:extLst>
          </p:cNvPr>
          <p:cNvCxnSpPr/>
          <p:nvPr/>
        </p:nvCxnSpPr>
        <p:spPr>
          <a:xfrm>
            <a:off x="2774830" y="2674374"/>
            <a:ext cx="0" cy="754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40AD09E0-FFEA-7AB1-0458-5078A8C35739}"/>
              </a:ext>
            </a:extLst>
          </p:cNvPr>
          <p:cNvPicPr>
            <a:picLocks noChangeAspect="1"/>
          </p:cNvPicPr>
          <p:nvPr/>
        </p:nvPicPr>
        <p:blipFill>
          <a:blip r:embed="rId9"/>
          <a:stretch>
            <a:fillRect/>
          </a:stretch>
        </p:blipFill>
        <p:spPr>
          <a:xfrm>
            <a:off x="2131674" y="3521884"/>
            <a:ext cx="1714739" cy="266737"/>
          </a:xfrm>
          <a:prstGeom prst="rect">
            <a:avLst/>
          </a:prstGeom>
        </p:spPr>
      </p:pic>
    </p:spTree>
    <p:extLst>
      <p:ext uri="{BB962C8B-B14F-4D97-AF65-F5344CB8AC3E}">
        <p14:creationId xmlns:p14="http://schemas.microsoft.com/office/powerpoint/2010/main" val="1595399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diagramma, linea, testo, Diagramma&#10;&#10;Descrizione generata automaticamente">
            <a:extLst>
              <a:ext uri="{FF2B5EF4-FFF2-40B4-BE49-F238E27FC236}">
                <a16:creationId xmlns:a16="http://schemas.microsoft.com/office/drawing/2014/main" id="{0325AF03-DF11-6891-5619-8E98665EADA3}"/>
              </a:ext>
            </a:extLst>
          </p:cNvPr>
          <p:cNvPicPr>
            <a:picLocks noChangeAspect="1"/>
          </p:cNvPicPr>
          <p:nvPr/>
        </p:nvPicPr>
        <p:blipFill>
          <a:blip r:embed="rId3">
            <a:extLst>
              <a:ext uri="{28A0092B-C50C-407E-A947-70E740481C1C}">
                <a14:useLocalDpi xmlns:a14="http://schemas.microsoft.com/office/drawing/2010/main" val="0"/>
              </a:ext>
            </a:extLst>
          </a:blip>
          <a:srcRect l="10000" t="6425" r="8203" b="4320"/>
          <a:stretch/>
        </p:blipFill>
        <p:spPr>
          <a:xfrm>
            <a:off x="3364889" y="1690959"/>
            <a:ext cx="8648700" cy="455151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543D27E-C801-CB7A-791F-BE93B8F25A0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cxnSp>
        <p:nvCxnSpPr>
          <p:cNvPr id="11" name="Connettore 2 10">
            <a:extLst>
              <a:ext uri="{FF2B5EF4-FFF2-40B4-BE49-F238E27FC236}">
                <a16:creationId xmlns:a16="http://schemas.microsoft.com/office/drawing/2014/main" id="{67B4DF98-B3C1-2FF0-0943-F0C3D4923859}"/>
              </a:ext>
            </a:extLst>
          </p:cNvPr>
          <p:cNvCxnSpPr>
            <a:cxnSpLocks/>
          </p:cNvCxnSpPr>
          <p:nvPr/>
        </p:nvCxnSpPr>
        <p:spPr>
          <a:xfrm>
            <a:off x="1789471" y="4522839"/>
            <a:ext cx="2930013" cy="4424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9CE83C5C-1A4A-3EF9-8906-6DFA56D24CB4}"/>
              </a:ext>
            </a:extLst>
          </p:cNvPr>
          <p:cNvPicPr>
            <a:picLocks noChangeAspect="1"/>
          </p:cNvPicPr>
          <p:nvPr/>
        </p:nvPicPr>
        <p:blipFill>
          <a:blip r:embed="rId6"/>
          <a:stretch>
            <a:fillRect/>
          </a:stretch>
        </p:blipFill>
        <p:spPr>
          <a:xfrm>
            <a:off x="219547" y="4158075"/>
            <a:ext cx="2038635" cy="352474"/>
          </a:xfrm>
          <a:prstGeom prst="rect">
            <a:avLst/>
          </a:prstGeom>
        </p:spPr>
      </p:pic>
      <p:cxnSp>
        <p:nvCxnSpPr>
          <p:cNvPr id="15" name="Connettore 2 14">
            <a:extLst>
              <a:ext uri="{FF2B5EF4-FFF2-40B4-BE49-F238E27FC236}">
                <a16:creationId xmlns:a16="http://schemas.microsoft.com/office/drawing/2014/main" id="{0AC8A8C9-8C73-3BCC-8E83-C37C91F6BE9E}"/>
              </a:ext>
            </a:extLst>
          </p:cNvPr>
          <p:cNvCxnSpPr>
            <a:cxnSpLocks/>
          </p:cNvCxnSpPr>
          <p:nvPr/>
        </p:nvCxnSpPr>
        <p:spPr>
          <a:xfrm>
            <a:off x="2774830" y="2821858"/>
            <a:ext cx="4730870" cy="8543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E2B26EB8-5A61-AC12-490E-D822AA8148BF}"/>
              </a:ext>
            </a:extLst>
          </p:cNvPr>
          <p:cNvPicPr>
            <a:picLocks noChangeAspect="1"/>
          </p:cNvPicPr>
          <p:nvPr/>
        </p:nvPicPr>
        <p:blipFill>
          <a:blip r:embed="rId7"/>
          <a:stretch>
            <a:fillRect/>
          </a:stretch>
        </p:blipFill>
        <p:spPr>
          <a:xfrm>
            <a:off x="576923" y="2459878"/>
            <a:ext cx="2962688" cy="295316"/>
          </a:xfrm>
          <a:prstGeom prst="rect">
            <a:avLst/>
          </a:prstGeom>
        </p:spPr>
      </p:pic>
      <p:cxnSp>
        <p:nvCxnSpPr>
          <p:cNvPr id="5" name="Connettore 2 4">
            <a:extLst>
              <a:ext uri="{FF2B5EF4-FFF2-40B4-BE49-F238E27FC236}">
                <a16:creationId xmlns:a16="http://schemas.microsoft.com/office/drawing/2014/main" id="{2B077868-5D67-685F-414E-B39157A62E00}"/>
              </a:ext>
            </a:extLst>
          </p:cNvPr>
          <p:cNvCxnSpPr>
            <a:cxnSpLocks/>
          </p:cNvCxnSpPr>
          <p:nvPr/>
        </p:nvCxnSpPr>
        <p:spPr>
          <a:xfrm>
            <a:off x="7146314" y="3676203"/>
            <a:ext cx="1750036" cy="743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75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C728D-BE1D-BA8A-CCF4-33D8E0B0AD9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6F81AB6-9AAB-6AD9-1E09-C6243CD387A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BD598744-A007-3846-6568-58C96A94BB22}"/>
              </a:ext>
            </a:extLst>
          </p:cNvPr>
          <p:cNvSpPr txBox="1"/>
          <p:nvPr/>
        </p:nvSpPr>
        <p:spPr>
          <a:xfrm>
            <a:off x="10811805" y="1141874"/>
            <a:ext cx="7077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3" name="Immagine 2" descr="Immagine che contiene testo, linea, diagramma, Diagramma&#10;&#10;Descrizione generata automaticamente">
            <a:extLst>
              <a:ext uri="{FF2B5EF4-FFF2-40B4-BE49-F238E27FC236}">
                <a16:creationId xmlns:a16="http://schemas.microsoft.com/office/drawing/2014/main" id="{B3C89C1A-47DD-4312-794A-B5BE0FC121F4}"/>
              </a:ext>
            </a:extLst>
          </p:cNvPr>
          <p:cNvPicPr>
            <a:picLocks noChangeAspect="1"/>
          </p:cNvPicPr>
          <p:nvPr/>
        </p:nvPicPr>
        <p:blipFill>
          <a:blip r:embed="rId5">
            <a:extLst>
              <a:ext uri="{28A0092B-C50C-407E-A947-70E740481C1C}">
                <a14:useLocalDpi xmlns:a14="http://schemas.microsoft.com/office/drawing/2010/main" val="0"/>
              </a:ext>
            </a:extLst>
          </a:blip>
          <a:srcRect l="9119" t="4055" r="9147" b="4231"/>
          <a:stretch/>
        </p:blipFill>
        <p:spPr>
          <a:xfrm>
            <a:off x="0" y="1141874"/>
            <a:ext cx="9964882" cy="5392881"/>
          </a:xfrm>
          <a:prstGeom prst="rect">
            <a:avLst/>
          </a:prstGeom>
        </p:spPr>
      </p:pic>
      <p:cxnSp>
        <p:nvCxnSpPr>
          <p:cNvPr id="8" name="Connettore 2 7">
            <a:extLst>
              <a:ext uri="{FF2B5EF4-FFF2-40B4-BE49-F238E27FC236}">
                <a16:creationId xmlns:a16="http://schemas.microsoft.com/office/drawing/2014/main" id="{78B660A8-C8CD-E7EC-7001-7DB7EB808806}"/>
              </a:ext>
            </a:extLst>
          </p:cNvPr>
          <p:cNvCxnSpPr>
            <a:cxnSpLocks/>
          </p:cNvCxnSpPr>
          <p:nvPr/>
        </p:nvCxnSpPr>
        <p:spPr>
          <a:xfrm flipV="1">
            <a:off x="8447809" y="4135582"/>
            <a:ext cx="1776846" cy="332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CD9F0932-9FF8-926E-F760-363A0E38383E}"/>
              </a:ext>
            </a:extLst>
          </p:cNvPr>
          <p:cNvPicPr>
            <a:picLocks noChangeAspect="1"/>
          </p:cNvPicPr>
          <p:nvPr/>
        </p:nvPicPr>
        <p:blipFill>
          <a:blip r:embed="rId6"/>
          <a:stretch>
            <a:fillRect/>
          </a:stretch>
        </p:blipFill>
        <p:spPr>
          <a:xfrm>
            <a:off x="10059738" y="3731153"/>
            <a:ext cx="2038635" cy="352474"/>
          </a:xfrm>
          <a:prstGeom prst="rect">
            <a:avLst/>
          </a:prstGeom>
        </p:spPr>
      </p:pic>
      <p:pic>
        <p:nvPicPr>
          <p:cNvPr id="16" name="Immagine 15">
            <a:extLst>
              <a:ext uri="{FF2B5EF4-FFF2-40B4-BE49-F238E27FC236}">
                <a16:creationId xmlns:a16="http://schemas.microsoft.com/office/drawing/2014/main" id="{C43D587B-6711-4CF8-1BDE-FBED6FAB30BE}"/>
              </a:ext>
            </a:extLst>
          </p:cNvPr>
          <p:cNvPicPr>
            <a:picLocks noChangeAspect="1"/>
          </p:cNvPicPr>
          <p:nvPr/>
        </p:nvPicPr>
        <p:blipFill>
          <a:blip r:embed="rId7"/>
          <a:srcRect l="48585" t="32378"/>
          <a:stretch/>
        </p:blipFill>
        <p:spPr>
          <a:xfrm>
            <a:off x="9964882" y="5169520"/>
            <a:ext cx="1875911" cy="568514"/>
          </a:xfrm>
          <a:prstGeom prst="rect">
            <a:avLst/>
          </a:prstGeom>
        </p:spPr>
      </p:pic>
    </p:spTree>
    <p:extLst>
      <p:ext uri="{BB962C8B-B14F-4D97-AF65-F5344CB8AC3E}">
        <p14:creationId xmlns:p14="http://schemas.microsoft.com/office/powerpoint/2010/main" val="2591921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97A84-70F9-F6BB-518B-8D553C8AE46F}"/>
              </a:ext>
            </a:extLst>
          </p:cNvPr>
          <p:cNvSpPr>
            <a:spLocks noGrp="1"/>
          </p:cNvSpPr>
          <p:nvPr>
            <p:ph type="title"/>
          </p:nvPr>
        </p:nvSpPr>
        <p:spPr/>
        <p:txBody>
          <a:bodyPr/>
          <a:lstStyle/>
          <a:p>
            <a:r>
              <a:rPr lang="it-IT" dirty="0" err="1"/>
              <a:t>Introduction</a:t>
            </a:r>
            <a:r>
              <a:rPr lang="it-IT" dirty="0"/>
              <a:t>: the "urban </a:t>
            </a:r>
            <a:r>
              <a:rPr lang="it-IT" dirty="0" err="1"/>
              <a:t>mobility</a:t>
            </a:r>
            <a:r>
              <a:rPr lang="it-IT" dirty="0"/>
              <a:t> challenge"</a:t>
            </a:r>
          </a:p>
        </p:txBody>
      </p:sp>
      <p:sp>
        <p:nvSpPr>
          <p:cNvPr id="3" name="Segnaposto contenuto 2">
            <a:extLst>
              <a:ext uri="{FF2B5EF4-FFF2-40B4-BE49-F238E27FC236}">
                <a16:creationId xmlns:a16="http://schemas.microsoft.com/office/drawing/2014/main" id="{8DEBA5DC-CD4A-36D0-8D69-5EFE79FB6922}"/>
              </a:ext>
            </a:extLst>
          </p:cNvPr>
          <p:cNvSpPr>
            <a:spLocks noGrp="1"/>
          </p:cNvSpPr>
          <p:nvPr>
            <p:ph sz="quarter" idx="10"/>
          </p:nvPr>
        </p:nvSpPr>
        <p:spPr>
          <a:xfrm>
            <a:off x="456000" y="2341221"/>
            <a:ext cx="11386473" cy="4111333"/>
          </a:xfrm>
        </p:spPr>
        <p:txBody>
          <a:bodyPr>
            <a:normAutofit/>
          </a:bodyPr>
          <a:lstStyle/>
          <a:p>
            <a:pPr>
              <a:buClr>
                <a:srgbClr val="C00000"/>
              </a:buClr>
            </a:pPr>
            <a:r>
              <a:rPr lang="en-US" sz="1800" b="1" dirty="0"/>
              <a:t>Problem: </a:t>
            </a:r>
            <a:r>
              <a:rPr lang="en-US" sz="1800" dirty="0"/>
              <a:t>An autonomous guided vehicle (AGV) has to travel along a closed circuit avoiding the other AGVs that are parked along the path; at the completion of one lap, the AGV has to get off the circuit and park at the box</a:t>
            </a:r>
            <a:endParaRPr lang="it-IT" sz="1800" dirty="0"/>
          </a:p>
          <a:p>
            <a:pPr>
              <a:buClr>
                <a:srgbClr val="C00000"/>
              </a:buClr>
            </a:pPr>
            <a:endParaRPr lang="it-IT" sz="1800" b="1" dirty="0"/>
          </a:p>
          <a:p>
            <a:pPr>
              <a:buClr>
                <a:srgbClr val="C00000"/>
              </a:buClr>
            </a:pPr>
            <a:r>
              <a:rPr lang="it-IT" sz="1800" b="1" dirty="0"/>
              <a:t>PROJECT OBJECTIVES: </a:t>
            </a:r>
          </a:p>
          <a:p>
            <a:pPr marL="342900" indent="-342900">
              <a:buClr>
                <a:srgbClr val="C00000"/>
              </a:buClr>
              <a:buFont typeface="+mj-lt"/>
              <a:buAutoNum type="arabicParenR"/>
            </a:pPr>
            <a:r>
              <a:rPr lang="it-IT" sz="1800" dirty="0"/>
              <a:t>Track a </a:t>
            </a:r>
            <a:r>
              <a:rPr lang="it-IT" sz="1800" dirty="0" err="1"/>
              <a:t>closed</a:t>
            </a:r>
            <a:r>
              <a:rPr lang="it-IT" sz="1800" dirty="0"/>
              <a:t> </a:t>
            </a:r>
            <a:r>
              <a:rPr lang="it-IT" sz="1800" dirty="0" err="1"/>
              <a:t>trajectory</a:t>
            </a:r>
            <a:endParaRPr lang="it-IT" sz="1800" dirty="0"/>
          </a:p>
          <a:p>
            <a:pPr marL="342900" indent="-342900">
              <a:buClr>
                <a:srgbClr val="C00000"/>
              </a:buClr>
              <a:buFont typeface="+mj-lt"/>
              <a:buAutoNum type="arabicParenR"/>
            </a:pPr>
            <a:r>
              <a:rPr lang="it-IT" sz="1800" dirty="0" err="1"/>
              <a:t>Avoid</a:t>
            </a:r>
            <a:r>
              <a:rPr lang="it-IT" sz="1800" dirty="0"/>
              <a:t> </a:t>
            </a:r>
            <a:r>
              <a:rPr lang="it-IT" sz="1800" dirty="0" err="1"/>
              <a:t>obstacles</a:t>
            </a:r>
            <a:r>
              <a:rPr lang="it-IT" sz="1800" dirty="0"/>
              <a:t> on the </a:t>
            </a:r>
            <a:r>
              <a:rPr lang="it-IT" sz="1800" dirty="0" err="1"/>
              <a:t>trajectory</a:t>
            </a:r>
            <a:endParaRPr lang="it-IT" sz="1800" dirty="0"/>
          </a:p>
          <a:p>
            <a:pPr marL="342900" indent="-342900">
              <a:buClr>
                <a:srgbClr val="C00000"/>
              </a:buClr>
              <a:buFont typeface="+mj-lt"/>
              <a:buAutoNum type="arabicParenR"/>
            </a:pPr>
            <a:r>
              <a:rPr lang="it-IT" sz="1800" dirty="0"/>
              <a:t>After </a:t>
            </a:r>
            <a:r>
              <a:rPr lang="it-IT" sz="1800" dirty="0" err="1"/>
              <a:t>performing</a:t>
            </a:r>
            <a:r>
              <a:rPr lang="it-IT" sz="1800" dirty="0"/>
              <a:t> one </a:t>
            </a:r>
            <a:r>
              <a:rPr lang="it-IT" sz="1800" dirty="0" err="1"/>
              <a:t>lap</a:t>
            </a:r>
            <a:r>
              <a:rPr lang="it-IT" sz="1800" dirty="0"/>
              <a:t>, </a:t>
            </a:r>
            <a:r>
              <a:rPr lang="it-IT" sz="1800" dirty="0" err="1"/>
              <a:t>reach</a:t>
            </a:r>
            <a:r>
              <a:rPr lang="it-IT" sz="1800" dirty="0"/>
              <a:t> an </a:t>
            </a:r>
            <a:r>
              <a:rPr lang="it-IT" sz="1800" dirty="0" err="1"/>
              <a:t>empty</a:t>
            </a:r>
            <a:r>
              <a:rPr lang="it-IT" sz="1800" dirty="0"/>
              <a:t> parking </a:t>
            </a:r>
            <a:r>
              <a:rPr lang="it-IT" sz="1800" dirty="0" err="1"/>
              <a:t>lot</a:t>
            </a:r>
            <a:endParaRPr lang="it-IT" sz="1800" dirty="0"/>
          </a:p>
        </p:txBody>
      </p:sp>
      <p:pic>
        <p:nvPicPr>
          <p:cNvPr id="4" name="Picture 2" descr="Universita' di Padova DEI (Dip Ingegneria Informazione) Accesso PaperCut">
            <a:extLst>
              <a:ext uri="{FF2B5EF4-FFF2-40B4-BE49-F238E27FC236}">
                <a16:creationId xmlns:a16="http://schemas.microsoft.com/office/drawing/2014/main" id="{36C0F183-9811-0CA3-547B-A24694D701E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437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AA371ACE-2194-4A61-A639-585196424A7C}"/>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a:t>
            </a:r>
            <a:r>
              <a:rPr lang="it-IT" sz="2400" dirty="0"/>
              <a:t>on second </a:t>
            </a:r>
            <a:r>
              <a:rPr lang="it-IT" sz="2400" dirty="0" err="1"/>
              <a:t>order</a:t>
            </a:r>
            <a:r>
              <a:rPr lang="it-IT" sz="2400" dirty="0"/>
              <a:t> </a:t>
            </a:r>
            <a:r>
              <a:rPr lang="it-IT" sz="2400" dirty="0" err="1"/>
              <a:t>derivatives</a:t>
            </a:r>
            <a:endParaRPr lang="it-IT" sz="2400" dirty="0"/>
          </a:p>
        </p:txBody>
      </p:sp>
      <p:pic>
        <p:nvPicPr>
          <p:cNvPr id="3" name="Immagine 2">
            <a:extLst>
              <a:ext uri="{FF2B5EF4-FFF2-40B4-BE49-F238E27FC236}">
                <a16:creationId xmlns:a16="http://schemas.microsoft.com/office/drawing/2014/main" id="{5ABEB439-E161-77CF-8DC5-49908E44CCCC}"/>
              </a:ext>
            </a:extLst>
          </p:cNvPr>
          <p:cNvPicPr>
            <a:picLocks noChangeAspect="1"/>
          </p:cNvPicPr>
          <p:nvPr/>
        </p:nvPicPr>
        <p:blipFill>
          <a:blip r:embed="rId4"/>
          <a:stretch>
            <a:fillRect/>
          </a:stretch>
        </p:blipFill>
        <p:spPr>
          <a:xfrm>
            <a:off x="0" y="1747816"/>
            <a:ext cx="12192000" cy="3362368"/>
          </a:xfrm>
          <a:prstGeom prst="rect">
            <a:avLst/>
          </a:prstGeom>
        </p:spPr>
      </p:pic>
      <p:cxnSp>
        <p:nvCxnSpPr>
          <p:cNvPr id="9" name="Connettore 2 8">
            <a:extLst>
              <a:ext uri="{FF2B5EF4-FFF2-40B4-BE49-F238E27FC236}">
                <a16:creationId xmlns:a16="http://schemas.microsoft.com/office/drawing/2014/main" id="{37BEEEE2-96D2-9461-CB2E-6C40995FD614}"/>
              </a:ext>
            </a:extLst>
          </p:cNvPr>
          <p:cNvCxnSpPr/>
          <p:nvPr/>
        </p:nvCxnSpPr>
        <p:spPr>
          <a:xfrm>
            <a:off x="3087329" y="3723644"/>
            <a:ext cx="2841523" cy="2094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38C3785E-89D4-815E-B43E-D147951CDB7B}"/>
              </a:ext>
            </a:extLst>
          </p:cNvPr>
          <p:cNvCxnSpPr>
            <a:cxnSpLocks/>
          </p:cNvCxnSpPr>
          <p:nvPr/>
        </p:nvCxnSpPr>
        <p:spPr>
          <a:xfrm>
            <a:off x="5739580" y="4980697"/>
            <a:ext cx="555523" cy="693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2BC5C008-6296-56C9-8383-ED6710533C41}"/>
              </a:ext>
            </a:extLst>
          </p:cNvPr>
          <p:cNvPicPr>
            <a:picLocks noChangeAspect="1"/>
          </p:cNvPicPr>
          <p:nvPr/>
        </p:nvPicPr>
        <p:blipFill>
          <a:blip r:embed="rId5"/>
          <a:stretch>
            <a:fillRect/>
          </a:stretch>
        </p:blipFill>
        <p:spPr>
          <a:xfrm>
            <a:off x="6174660" y="5837380"/>
            <a:ext cx="5401429" cy="885949"/>
          </a:xfrm>
          <a:prstGeom prst="rect">
            <a:avLst/>
          </a:prstGeom>
        </p:spPr>
      </p:pic>
      <p:pic>
        <p:nvPicPr>
          <p:cNvPr id="17" name="Immagine 16">
            <a:extLst>
              <a:ext uri="{FF2B5EF4-FFF2-40B4-BE49-F238E27FC236}">
                <a16:creationId xmlns:a16="http://schemas.microsoft.com/office/drawing/2014/main" id="{4EC623F1-7AC6-2688-3104-709B73263300}"/>
              </a:ext>
            </a:extLst>
          </p:cNvPr>
          <p:cNvPicPr>
            <a:picLocks noChangeAspect="1"/>
          </p:cNvPicPr>
          <p:nvPr/>
        </p:nvPicPr>
        <p:blipFill>
          <a:blip r:embed="rId6"/>
          <a:stretch>
            <a:fillRect/>
          </a:stretch>
        </p:blipFill>
        <p:spPr>
          <a:xfrm>
            <a:off x="8258531" y="1891931"/>
            <a:ext cx="1495634" cy="390580"/>
          </a:xfrm>
          <a:prstGeom prst="rect">
            <a:avLst/>
          </a:prstGeom>
        </p:spPr>
      </p:pic>
      <p:cxnSp>
        <p:nvCxnSpPr>
          <p:cNvPr id="19" name="Connettore 2 18">
            <a:extLst>
              <a:ext uri="{FF2B5EF4-FFF2-40B4-BE49-F238E27FC236}">
                <a16:creationId xmlns:a16="http://schemas.microsoft.com/office/drawing/2014/main" id="{1E416E4A-CF21-03EC-C253-88187CB3F466}"/>
              </a:ext>
            </a:extLst>
          </p:cNvPr>
          <p:cNvCxnSpPr>
            <a:cxnSpLocks/>
          </p:cNvCxnSpPr>
          <p:nvPr/>
        </p:nvCxnSpPr>
        <p:spPr>
          <a:xfrm>
            <a:off x="7757652" y="1671484"/>
            <a:ext cx="500879" cy="2204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80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A3EB-3539-783C-AEA0-2036C92F167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A670320-B987-E048-7A58-533E40954D8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DF970207-C328-97BA-4E3F-7760066AF7B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cxnSp>
        <p:nvCxnSpPr>
          <p:cNvPr id="18" name="Connettore 2 17">
            <a:extLst>
              <a:ext uri="{FF2B5EF4-FFF2-40B4-BE49-F238E27FC236}">
                <a16:creationId xmlns:a16="http://schemas.microsoft.com/office/drawing/2014/main" id="{1AB3A471-CBE6-56B5-05E7-4352E1CAEFD3}"/>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C8D383D8-495C-AFF1-8FE0-BFA1F7324C77}"/>
              </a:ext>
            </a:extLst>
          </p:cNvPr>
          <p:cNvPicPr>
            <a:picLocks noChangeAspect="1"/>
          </p:cNvPicPr>
          <p:nvPr/>
        </p:nvPicPr>
        <p:blipFill>
          <a:blip r:embed="rId5"/>
          <a:stretch>
            <a:fillRect/>
          </a:stretch>
        </p:blipFill>
        <p:spPr>
          <a:xfrm>
            <a:off x="5190522" y="1341929"/>
            <a:ext cx="3524742" cy="1352739"/>
          </a:xfrm>
          <a:prstGeom prst="rect">
            <a:avLst/>
          </a:prstGeom>
        </p:spPr>
      </p:pic>
      <p:pic>
        <p:nvPicPr>
          <p:cNvPr id="12" name="Immagine 11">
            <a:extLst>
              <a:ext uri="{FF2B5EF4-FFF2-40B4-BE49-F238E27FC236}">
                <a16:creationId xmlns:a16="http://schemas.microsoft.com/office/drawing/2014/main" id="{E8553C48-A256-B806-8E47-A3A63A82202F}"/>
              </a:ext>
            </a:extLst>
          </p:cNvPr>
          <p:cNvPicPr>
            <a:picLocks noChangeAspect="1"/>
          </p:cNvPicPr>
          <p:nvPr/>
        </p:nvPicPr>
        <p:blipFill>
          <a:blip r:embed="rId6"/>
          <a:stretch>
            <a:fillRect/>
          </a:stretch>
        </p:blipFill>
        <p:spPr>
          <a:xfrm>
            <a:off x="193927" y="1737329"/>
            <a:ext cx="4744577" cy="2832700"/>
          </a:xfrm>
          <a:prstGeom prst="rect">
            <a:avLst/>
          </a:prstGeom>
        </p:spPr>
      </p:pic>
      <p:cxnSp>
        <p:nvCxnSpPr>
          <p:cNvPr id="17" name="Connettore 2 16">
            <a:extLst>
              <a:ext uri="{FF2B5EF4-FFF2-40B4-BE49-F238E27FC236}">
                <a16:creationId xmlns:a16="http://schemas.microsoft.com/office/drawing/2014/main" id="{042CBB5A-828D-D6E2-F266-7DFC0FE34588}"/>
              </a:ext>
            </a:extLst>
          </p:cNvPr>
          <p:cNvCxnSpPr>
            <a:cxnSpLocks/>
          </p:cNvCxnSpPr>
          <p:nvPr/>
        </p:nvCxnSpPr>
        <p:spPr>
          <a:xfrm>
            <a:off x="4938501" y="3978622"/>
            <a:ext cx="1069009" cy="4758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CD11CEF8-901F-7A3F-7E35-5E5451AF562C}"/>
              </a:ext>
            </a:extLst>
          </p:cNvPr>
          <p:cNvSpPr/>
          <p:nvPr/>
        </p:nvSpPr>
        <p:spPr>
          <a:xfrm>
            <a:off x="193930" y="2093379"/>
            <a:ext cx="4744574" cy="4728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ttangolo 20">
            <a:extLst>
              <a:ext uri="{FF2B5EF4-FFF2-40B4-BE49-F238E27FC236}">
                <a16:creationId xmlns:a16="http://schemas.microsoft.com/office/drawing/2014/main" id="{39DD36C3-E94E-7444-8061-AF8FDCFA6A83}"/>
              </a:ext>
            </a:extLst>
          </p:cNvPr>
          <p:cNvSpPr/>
          <p:nvPr/>
        </p:nvSpPr>
        <p:spPr>
          <a:xfrm>
            <a:off x="193927" y="3429000"/>
            <a:ext cx="4744574" cy="9758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24" name="Immagine 23">
            <a:extLst>
              <a:ext uri="{FF2B5EF4-FFF2-40B4-BE49-F238E27FC236}">
                <a16:creationId xmlns:a16="http://schemas.microsoft.com/office/drawing/2014/main" id="{49531EDF-CB7C-F89E-0D06-181EE2D4CCB2}"/>
              </a:ext>
            </a:extLst>
          </p:cNvPr>
          <p:cNvPicPr>
            <a:picLocks noChangeAspect="1"/>
          </p:cNvPicPr>
          <p:nvPr/>
        </p:nvPicPr>
        <p:blipFill>
          <a:blip r:embed="rId7"/>
          <a:stretch>
            <a:fillRect/>
          </a:stretch>
        </p:blipFill>
        <p:spPr>
          <a:xfrm>
            <a:off x="6007510" y="4501221"/>
            <a:ext cx="2133898" cy="228632"/>
          </a:xfrm>
          <a:prstGeom prst="rect">
            <a:avLst/>
          </a:prstGeom>
        </p:spPr>
      </p:pic>
      <p:pic>
        <p:nvPicPr>
          <p:cNvPr id="26" name="Immagine 25">
            <a:extLst>
              <a:ext uri="{FF2B5EF4-FFF2-40B4-BE49-F238E27FC236}">
                <a16:creationId xmlns:a16="http://schemas.microsoft.com/office/drawing/2014/main" id="{E2C42AFB-AE9A-22F0-3B2C-F8626CFB6D83}"/>
              </a:ext>
            </a:extLst>
          </p:cNvPr>
          <p:cNvPicPr>
            <a:picLocks noChangeAspect="1"/>
          </p:cNvPicPr>
          <p:nvPr/>
        </p:nvPicPr>
        <p:blipFill>
          <a:blip r:embed="rId8"/>
          <a:stretch>
            <a:fillRect/>
          </a:stretch>
        </p:blipFill>
        <p:spPr>
          <a:xfrm>
            <a:off x="1106460" y="5071726"/>
            <a:ext cx="1857634" cy="781159"/>
          </a:xfrm>
          <a:prstGeom prst="rect">
            <a:avLst/>
          </a:prstGeom>
        </p:spPr>
      </p:pic>
      <p:pic>
        <p:nvPicPr>
          <p:cNvPr id="28" name="Immagine 27">
            <a:extLst>
              <a:ext uri="{FF2B5EF4-FFF2-40B4-BE49-F238E27FC236}">
                <a16:creationId xmlns:a16="http://schemas.microsoft.com/office/drawing/2014/main" id="{59E2456A-A10C-C0F6-7F83-F7E848D94DA8}"/>
              </a:ext>
            </a:extLst>
          </p:cNvPr>
          <p:cNvPicPr>
            <a:picLocks noChangeAspect="1"/>
          </p:cNvPicPr>
          <p:nvPr/>
        </p:nvPicPr>
        <p:blipFill>
          <a:blip r:embed="rId9"/>
          <a:stretch>
            <a:fillRect/>
          </a:stretch>
        </p:blipFill>
        <p:spPr>
          <a:xfrm>
            <a:off x="9013299" y="2981436"/>
            <a:ext cx="1657581" cy="600159"/>
          </a:xfrm>
          <a:prstGeom prst="rect">
            <a:avLst/>
          </a:prstGeom>
        </p:spPr>
      </p:pic>
      <p:cxnSp>
        <p:nvCxnSpPr>
          <p:cNvPr id="29" name="Connettore 2 28">
            <a:extLst>
              <a:ext uri="{FF2B5EF4-FFF2-40B4-BE49-F238E27FC236}">
                <a16:creationId xmlns:a16="http://schemas.microsoft.com/office/drawing/2014/main" id="{5E0B0ECB-8240-A433-8468-56403706A40A}"/>
              </a:ext>
            </a:extLst>
          </p:cNvPr>
          <p:cNvCxnSpPr/>
          <p:nvPr/>
        </p:nvCxnSpPr>
        <p:spPr>
          <a:xfrm>
            <a:off x="9851922" y="3429000"/>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Immagine 30">
            <a:extLst>
              <a:ext uri="{FF2B5EF4-FFF2-40B4-BE49-F238E27FC236}">
                <a16:creationId xmlns:a16="http://schemas.microsoft.com/office/drawing/2014/main" id="{86ED3584-4050-BA2F-8A0E-3647AE45AE77}"/>
              </a:ext>
            </a:extLst>
          </p:cNvPr>
          <p:cNvPicPr>
            <a:picLocks noChangeAspect="1"/>
          </p:cNvPicPr>
          <p:nvPr/>
        </p:nvPicPr>
        <p:blipFill>
          <a:blip r:embed="rId10"/>
          <a:stretch>
            <a:fillRect/>
          </a:stretch>
        </p:blipFill>
        <p:spPr>
          <a:xfrm>
            <a:off x="9561369" y="4115619"/>
            <a:ext cx="581106" cy="285790"/>
          </a:xfrm>
          <a:prstGeom prst="rect">
            <a:avLst/>
          </a:prstGeom>
        </p:spPr>
      </p:pic>
      <p:sp>
        <p:nvSpPr>
          <p:cNvPr id="32" name="Rettangolo 31">
            <a:extLst>
              <a:ext uri="{FF2B5EF4-FFF2-40B4-BE49-F238E27FC236}">
                <a16:creationId xmlns:a16="http://schemas.microsoft.com/office/drawing/2014/main" id="{A52A72EE-4C16-C6D5-1C1A-1E3283682DC5}"/>
              </a:ext>
            </a:extLst>
          </p:cNvPr>
          <p:cNvSpPr/>
          <p:nvPr/>
        </p:nvSpPr>
        <p:spPr>
          <a:xfrm>
            <a:off x="7677309" y="1587753"/>
            <a:ext cx="490091" cy="52283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004065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99B2B-FC3A-90A5-17E4-2F90B4928595}"/>
            </a:ext>
          </a:extLst>
        </p:cNvPr>
        <p:cNvGrpSpPr/>
        <p:nvPr/>
      </p:nvGrpSpPr>
      <p:grpSpPr>
        <a:xfrm>
          <a:off x="0" y="0"/>
          <a:ext cx="0" cy="0"/>
          <a:chOff x="0" y="0"/>
          <a:chExt cx="0" cy="0"/>
        </a:xfrm>
      </p:grpSpPr>
      <p:pic>
        <p:nvPicPr>
          <p:cNvPr id="16" name="Immagine 15">
            <a:extLst>
              <a:ext uri="{FF2B5EF4-FFF2-40B4-BE49-F238E27FC236}">
                <a16:creationId xmlns:a16="http://schemas.microsoft.com/office/drawing/2014/main" id="{0ACA4F6D-2973-96B3-D124-B8701A5368AF}"/>
              </a:ext>
            </a:extLst>
          </p:cNvPr>
          <p:cNvPicPr>
            <a:picLocks noChangeAspect="1"/>
          </p:cNvPicPr>
          <p:nvPr/>
        </p:nvPicPr>
        <p:blipFill>
          <a:blip r:embed="rId2"/>
          <a:stretch>
            <a:fillRect/>
          </a:stretch>
        </p:blipFill>
        <p:spPr>
          <a:xfrm>
            <a:off x="885949" y="2036204"/>
            <a:ext cx="3439005" cy="78115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BF0814A4-641F-9CB7-42FF-2CEC7BF2A36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52E043D-D803-B792-9844-9DA88CAB1FA3}"/>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4" name="Immagine 3">
            <a:extLst>
              <a:ext uri="{FF2B5EF4-FFF2-40B4-BE49-F238E27FC236}">
                <a16:creationId xmlns:a16="http://schemas.microsoft.com/office/drawing/2014/main" id="{4650224A-31CA-52C1-621D-508AD382B057}"/>
              </a:ext>
            </a:extLst>
          </p:cNvPr>
          <p:cNvPicPr>
            <a:picLocks noChangeAspect="1"/>
          </p:cNvPicPr>
          <p:nvPr/>
        </p:nvPicPr>
        <p:blipFill>
          <a:blip r:embed="rId5"/>
          <a:stretch>
            <a:fillRect/>
          </a:stretch>
        </p:blipFill>
        <p:spPr>
          <a:xfrm>
            <a:off x="310551" y="4185099"/>
            <a:ext cx="4248743" cy="1438476"/>
          </a:xfrm>
          <a:prstGeom prst="rect">
            <a:avLst/>
          </a:prstGeom>
        </p:spPr>
      </p:pic>
      <p:sp>
        <p:nvSpPr>
          <p:cNvPr id="8" name="Rettangolo 7">
            <a:extLst>
              <a:ext uri="{FF2B5EF4-FFF2-40B4-BE49-F238E27FC236}">
                <a16:creationId xmlns:a16="http://schemas.microsoft.com/office/drawing/2014/main" id="{AE8A7F8A-C3A2-1701-E50F-BD8A89BF4F98}"/>
              </a:ext>
            </a:extLst>
          </p:cNvPr>
          <p:cNvSpPr/>
          <p:nvPr/>
        </p:nvSpPr>
        <p:spPr>
          <a:xfrm>
            <a:off x="1309550" y="2077574"/>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8433C4BE-C890-5697-27B3-D0CA6771909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4FE1E3A6-99B5-6E20-FE66-70A72DAA11EB}"/>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BF28885-297D-9028-2135-45B688955043}"/>
              </a:ext>
            </a:extLst>
          </p:cNvPr>
          <p:cNvSpPr/>
          <p:nvPr/>
        </p:nvSpPr>
        <p:spPr>
          <a:xfrm>
            <a:off x="1836693" y="2077574"/>
            <a:ext cx="2553908"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TextBox 8">
            <a:extLst>
              <a:ext uri="{FF2B5EF4-FFF2-40B4-BE49-F238E27FC236}">
                <a16:creationId xmlns:a16="http://schemas.microsoft.com/office/drawing/2014/main" id="{CFE2D8C4-24FE-6DA3-ECD0-0CCADC47B4FC}"/>
              </a:ext>
            </a:extLst>
          </p:cNvPr>
          <p:cNvSpPr txBox="1"/>
          <p:nvPr/>
        </p:nvSpPr>
        <p:spPr>
          <a:xfrm>
            <a:off x="7061771" y="4297461"/>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Need</a:t>
            </a:r>
            <a:r>
              <a:rPr kumimoji="0" lang="it-IT" sz="2000" b="1" i="0" u="none" strike="noStrike" kern="1200" cap="none" spc="0" normalizeH="0" baseline="0" noProof="0" dirty="0">
                <a:ln>
                  <a:noFill/>
                </a:ln>
                <a:solidFill>
                  <a:prstClr val="black"/>
                </a:solidFill>
                <a:effectLst/>
                <a:uLnTx/>
                <a:uFillTx/>
                <a:latin typeface="Arial"/>
                <a:ea typeface="+mn-ea"/>
                <a:cs typeface="Arial"/>
              </a:rPr>
              <a:t>:</a:t>
            </a:r>
          </a:p>
        </p:txBody>
      </p:sp>
      <p:pic>
        <p:nvPicPr>
          <p:cNvPr id="5" name="Immagine 4">
            <a:extLst>
              <a:ext uri="{FF2B5EF4-FFF2-40B4-BE49-F238E27FC236}">
                <a16:creationId xmlns:a16="http://schemas.microsoft.com/office/drawing/2014/main" id="{80ADBD3F-6B0E-0A0A-56E3-E6E2EB1430D9}"/>
              </a:ext>
            </a:extLst>
          </p:cNvPr>
          <p:cNvPicPr>
            <a:picLocks noChangeAspect="1"/>
          </p:cNvPicPr>
          <p:nvPr/>
        </p:nvPicPr>
        <p:blipFill>
          <a:blip r:embed="rId6"/>
          <a:stretch>
            <a:fillRect/>
          </a:stretch>
        </p:blipFill>
        <p:spPr>
          <a:xfrm>
            <a:off x="6096000" y="1268268"/>
            <a:ext cx="4324954" cy="2610214"/>
          </a:xfrm>
          <a:prstGeom prst="rect">
            <a:avLst/>
          </a:prstGeom>
        </p:spPr>
      </p:pic>
      <p:sp>
        <p:nvSpPr>
          <p:cNvPr id="17" name="Segno di moltiplicazione 16">
            <a:extLst>
              <a:ext uri="{FF2B5EF4-FFF2-40B4-BE49-F238E27FC236}">
                <a16:creationId xmlns:a16="http://schemas.microsoft.com/office/drawing/2014/main" id="{5D0B6DF7-6798-0F79-9EE8-CAAEBB103D48}"/>
              </a:ext>
            </a:extLst>
          </p:cNvPr>
          <p:cNvSpPr/>
          <p:nvPr/>
        </p:nvSpPr>
        <p:spPr>
          <a:xfrm>
            <a:off x="222272" y="4760479"/>
            <a:ext cx="1543664" cy="400110"/>
          </a:xfrm>
          <a:prstGeom prst="mathMultiply">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Connettore 2 20">
            <a:extLst>
              <a:ext uri="{FF2B5EF4-FFF2-40B4-BE49-F238E27FC236}">
                <a16:creationId xmlns:a16="http://schemas.microsoft.com/office/drawing/2014/main" id="{06D6A89C-D75C-3DDA-BE73-E57380B0BF45}"/>
              </a:ext>
            </a:extLst>
          </p:cNvPr>
          <p:cNvCxnSpPr>
            <a:cxnSpLocks/>
          </p:cNvCxnSpPr>
          <p:nvPr/>
        </p:nvCxnSpPr>
        <p:spPr>
          <a:xfrm>
            <a:off x="1003582" y="5184848"/>
            <a:ext cx="1400" cy="4468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8FEA68E6-271A-C86F-C98A-4074FAC78154}"/>
              </a:ext>
            </a:extLst>
          </p:cNvPr>
          <p:cNvPicPr>
            <a:picLocks noChangeAspect="1"/>
          </p:cNvPicPr>
          <p:nvPr/>
        </p:nvPicPr>
        <p:blipFill>
          <a:blip r:embed="rId7"/>
          <a:stretch>
            <a:fillRect/>
          </a:stretch>
        </p:blipFill>
        <p:spPr>
          <a:xfrm>
            <a:off x="225071" y="5708729"/>
            <a:ext cx="1540865" cy="292678"/>
          </a:xfrm>
          <a:prstGeom prst="rect">
            <a:avLst/>
          </a:prstGeom>
        </p:spPr>
      </p:pic>
      <p:pic>
        <p:nvPicPr>
          <p:cNvPr id="27" name="Immagine 26">
            <a:extLst>
              <a:ext uri="{FF2B5EF4-FFF2-40B4-BE49-F238E27FC236}">
                <a16:creationId xmlns:a16="http://schemas.microsoft.com/office/drawing/2014/main" id="{130301D3-27A4-E009-4E73-919BD231BD15}"/>
              </a:ext>
            </a:extLst>
          </p:cNvPr>
          <p:cNvPicPr>
            <a:picLocks noChangeAspect="1"/>
          </p:cNvPicPr>
          <p:nvPr/>
        </p:nvPicPr>
        <p:blipFill>
          <a:blip r:embed="rId8"/>
          <a:stretch>
            <a:fillRect/>
          </a:stretch>
        </p:blipFill>
        <p:spPr>
          <a:xfrm>
            <a:off x="7157282" y="4750722"/>
            <a:ext cx="4267796" cy="209579"/>
          </a:xfrm>
          <a:prstGeom prst="rect">
            <a:avLst/>
          </a:prstGeom>
        </p:spPr>
      </p:pic>
    </p:spTree>
    <p:extLst>
      <p:ext uri="{BB962C8B-B14F-4D97-AF65-F5344CB8AC3E}">
        <p14:creationId xmlns:p14="http://schemas.microsoft.com/office/powerpoint/2010/main" val="200451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89C18-4798-4FA7-A159-8DAB75BADA6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D5719571-3BCA-50ED-FCFF-823AF40FBCF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8CDEC1E2-40CB-560A-2467-140CAEBA54E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4" name="Immagine 13">
            <a:extLst>
              <a:ext uri="{FF2B5EF4-FFF2-40B4-BE49-F238E27FC236}">
                <a16:creationId xmlns:a16="http://schemas.microsoft.com/office/drawing/2014/main" id="{56D0E99D-8028-4F87-329A-7DA67C6A26F8}"/>
              </a:ext>
            </a:extLst>
          </p:cNvPr>
          <p:cNvPicPr>
            <a:picLocks noChangeAspect="1"/>
          </p:cNvPicPr>
          <p:nvPr/>
        </p:nvPicPr>
        <p:blipFill>
          <a:blip r:embed="rId4"/>
          <a:stretch>
            <a:fillRect/>
          </a:stretch>
        </p:blipFill>
        <p:spPr>
          <a:xfrm>
            <a:off x="406360" y="4553823"/>
            <a:ext cx="2038635" cy="352474"/>
          </a:xfrm>
          <a:prstGeom prst="rect">
            <a:avLst/>
          </a:prstGeom>
        </p:spPr>
      </p:pic>
      <p:pic>
        <p:nvPicPr>
          <p:cNvPr id="13" name="Immagine 12" descr="Immagine che contiene diagramma, testo, Diagramma, linea&#10;&#10;Descrizione generata automaticamente">
            <a:extLst>
              <a:ext uri="{FF2B5EF4-FFF2-40B4-BE49-F238E27FC236}">
                <a16:creationId xmlns:a16="http://schemas.microsoft.com/office/drawing/2014/main" id="{989FBEA7-DE18-8C9C-B1BC-C2D30890433C}"/>
              </a:ext>
            </a:extLst>
          </p:cNvPr>
          <p:cNvPicPr>
            <a:picLocks noChangeAspect="1"/>
          </p:cNvPicPr>
          <p:nvPr/>
        </p:nvPicPr>
        <p:blipFill>
          <a:blip r:embed="rId5">
            <a:extLst>
              <a:ext uri="{28A0092B-C50C-407E-A947-70E740481C1C}">
                <a14:useLocalDpi xmlns:a14="http://schemas.microsoft.com/office/drawing/2010/main" val="0"/>
              </a:ext>
            </a:extLst>
          </a:blip>
          <a:srcRect l="7212" t="6241" r="8648"/>
          <a:stretch/>
        </p:blipFill>
        <p:spPr>
          <a:xfrm>
            <a:off x="3818997" y="1316966"/>
            <a:ext cx="8062452" cy="5135050"/>
          </a:xfrm>
          <a:prstGeom prst="rect">
            <a:avLst/>
          </a:prstGeom>
        </p:spPr>
      </p:pic>
      <p:cxnSp>
        <p:nvCxnSpPr>
          <p:cNvPr id="17" name="Connettore 2 16">
            <a:extLst>
              <a:ext uri="{FF2B5EF4-FFF2-40B4-BE49-F238E27FC236}">
                <a16:creationId xmlns:a16="http://schemas.microsoft.com/office/drawing/2014/main" id="{C83C0DA4-A32C-F95C-1C30-AA1BDCE488BA}"/>
              </a:ext>
            </a:extLst>
          </p:cNvPr>
          <p:cNvCxnSpPr>
            <a:cxnSpLocks/>
          </p:cNvCxnSpPr>
          <p:nvPr/>
        </p:nvCxnSpPr>
        <p:spPr>
          <a:xfrm>
            <a:off x="1892710" y="4906297"/>
            <a:ext cx="2816942" cy="1179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85403599-B7CB-28F5-B3D3-A9C59DD2BE5E}"/>
              </a:ext>
            </a:extLst>
          </p:cNvPr>
          <p:cNvCxnSpPr>
            <a:cxnSpLocks/>
          </p:cNvCxnSpPr>
          <p:nvPr/>
        </p:nvCxnSpPr>
        <p:spPr>
          <a:xfrm>
            <a:off x="3818997" y="2731220"/>
            <a:ext cx="4031226" cy="38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440D4994-4944-4ADF-DF5D-5CF3741F0B44}"/>
              </a:ext>
            </a:extLst>
          </p:cNvPr>
          <p:cNvPicPr>
            <a:picLocks noChangeAspect="1"/>
          </p:cNvPicPr>
          <p:nvPr/>
        </p:nvPicPr>
        <p:blipFill>
          <a:blip r:embed="rId6"/>
          <a:stretch>
            <a:fillRect/>
          </a:stretch>
        </p:blipFill>
        <p:spPr>
          <a:xfrm>
            <a:off x="177970" y="2578799"/>
            <a:ext cx="3429479" cy="304843"/>
          </a:xfrm>
          <a:prstGeom prst="rect">
            <a:avLst/>
          </a:prstGeom>
        </p:spPr>
      </p:pic>
    </p:spTree>
    <p:extLst>
      <p:ext uri="{BB962C8B-B14F-4D97-AF65-F5344CB8AC3E}">
        <p14:creationId xmlns:p14="http://schemas.microsoft.com/office/powerpoint/2010/main" val="1103840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C549-9452-B525-3061-DDFFF3195BB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A612795-6BB0-91DE-188A-874A4F670903}"/>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08452D6C-2C8F-A5DA-9998-82E49530384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27" name="Immagine 26">
            <a:extLst>
              <a:ext uri="{FF2B5EF4-FFF2-40B4-BE49-F238E27FC236}">
                <a16:creationId xmlns:a16="http://schemas.microsoft.com/office/drawing/2014/main" id="{C559089D-8754-5893-A0E4-67D20347A161}"/>
              </a:ext>
            </a:extLst>
          </p:cNvPr>
          <p:cNvPicPr>
            <a:picLocks noChangeAspect="1"/>
          </p:cNvPicPr>
          <p:nvPr/>
        </p:nvPicPr>
        <p:blipFill>
          <a:blip r:embed="rId5"/>
          <a:stretch>
            <a:fillRect/>
          </a:stretch>
        </p:blipFill>
        <p:spPr>
          <a:xfrm>
            <a:off x="5644706" y="6169667"/>
            <a:ext cx="3429479" cy="304843"/>
          </a:xfrm>
          <a:prstGeom prst="rect">
            <a:avLst/>
          </a:prstGeom>
        </p:spPr>
      </p:pic>
      <p:pic>
        <p:nvPicPr>
          <p:cNvPr id="3" name="Immagine 2" descr="Immagine che contiene diagramma, Diagramma, linea, testo&#10;&#10;Descrizione generata automaticamente">
            <a:extLst>
              <a:ext uri="{FF2B5EF4-FFF2-40B4-BE49-F238E27FC236}">
                <a16:creationId xmlns:a16="http://schemas.microsoft.com/office/drawing/2014/main" id="{CDD56C7C-7957-F677-0020-4B6E931E4DBA}"/>
              </a:ext>
            </a:extLst>
          </p:cNvPr>
          <p:cNvPicPr>
            <a:picLocks noChangeAspect="1"/>
          </p:cNvPicPr>
          <p:nvPr/>
        </p:nvPicPr>
        <p:blipFill>
          <a:blip r:embed="rId6">
            <a:extLst>
              <a:ext uri="{28A0092B-C50C-407E-A947-70E740481C1C}">
                <a14:useLocalDpi xmlns:a14="http://schemas.microsoft.com/office/drawing/2010/main" val="0"/>
              </a:ext>
            </a:extLst>
          </a:blip>
          <a:srcRect l="3549" t="6006" r="7678"/>
          <a:stretch/>
        </p:blipFill>
        <p:spPr>
          <a:xfrm>
            <a:off x="5962430" y="1316966"/>
            <a:ext cx="5919019" cy="4700280"/>
          </a:xfrm>
          <a:prstGeom prst="rect">
            <a:avLst/>
          </a:prstGeom>
        </p:spPr>
      </p:pic>
      <p:pic>
        <p:nvPicPr>
          <p:cNvPr id="5" name="Immagine 4" descr="Immagine che contiene testo, diagramma, Diagramma, linea&#10;&#10;Descrizione generata automaticamente">
            <a:extLst>
              <a:ext uri="{FF2B5EF4-FFF2-40B4-BE49-F238E27FC236}">
                <a16:creationId xmlns:a16="http://schemas.microsoft.com/office/drawing/2014/main" id="{941D7203-511D-5545-7F39-1207AD864A76}"/>
              </a:ext>
            </a:extLst>
          </p:cNvPr>
          <p:cNvPicPr>
            <a:picLocks noChangeAspect="1"/>
          </p:cNvPicPr>
          <p:nvPr/>
        </p:nvPicPr>
        <p:blipFill>
          <a:blip r:embed="rId7">
            <a:extLst>
              <a:ext uri="{28A0092B-C50C-407E-A947-70E740481C1C}">
                <a14:useLocalDpi xmlns:a14="http://schemas.microsoft.com/office/drawing/2010/main" val="0"/>
              </a:ext>
            </a:extLst>
          </a:blip>
          <a:srcRect l="2941" t="5023" r="7330"/>
          <a:stretch/>
        </p:blipFill>
        <p:spPr>
          <a:xfrm>
            <a:off x="117988" y="1852027"/>
            <a:ext cx="5663380" cy="4470062"/>
          </a:xfrm>
          <a:prstGeom prst="rect">
            <a:avLst/>
          </a:prstGeom>
        </p:spPr>
      </p:pic>
      <p:cxnSp>
        <p:nvCxnSpPr>
          <p:cNvPr id="9" name="Connettore 2 8">
            <a:extLst>
              <a:ext uri="{FF2B5EF4-FFF2-40B4-BE49-F238E27FC236}">
                <a16:creationId xmlns:a16="http://schemas.microsoft.com/office/drawing/2014/main" id="{F230E68C-8F35-E752-1288-0A36E224899B}"/>
              </a:ext>
            </a:extLst>
          </p:cNvPr>
          <p:cNvCxnSpPr>
            <a:cxnSpLocks/>
          </p:cNvCxnSpPr>
          <p:nvPr/>
        </p:nvCxnSpPr>
        <p:spPr>
          <a:xfrm flipH="1">
            <a:off x="8062452" y="3224981"/>
            <a:ext cx="2694038" cy="29446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518A5341-953C-03BD-8DD4-EBC23D91BDED}"/>
              </a:ext>
            </a:extLst>
          </p:cNvPr>
          <p:cNvCxnSpPr>
            <a:cxnSpLocks/>
          </p:cNvCxnSpPr>
          <p:nvPr/>
        </p:nvCxnSpPr>
        <p:spPr>
          <a:xfrm>
            <a:off x="4589625" y="3429000"/>
            <a:ext cx="1742349" cy="26057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060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0588E0AF-F088-653C-C3DB-72B870667648}"/>
              </a:ext>
            </a:extLst>
          </p:cNvPr>
          <p:cNvSpPr>
            <a:spLocks noGrp="1"/>
          </p:cNvSpPr>
          <p:nvPr>
            <p:ph type="title"/>
          </p:nvPr>
        </p:nvSpPr>
        <p:spPr>
          <a:xfrm>
            <a:off x="227806" y="3429000"/>
            <a:ext cx="11736387" cy="1189038"/>
          </a:xfrm>
        </p:spPr>
        <p:txBody>
          <a:bodyPr>
            <a:normAutofit/>
          </a:bodyPr>
          <a:lstStyle/>
          <a:p>
            <a:pPr algn="ctr"/>
            <a:r>
              <a:rPr lang="it-IT" sz="3200" dirty="0"/>
              <a:t>REGULATION</a:t>
            </a:r>
            <a:endParaRPr lang="it-IT" sz="3200" b="0" dirty="0"/>
          </a:p>
        </p:txBody>
      </p:sp>
    </p:spTree>
    <p:extLst>
      <p:ext uri="{BB962C8B-B14F-4D97-AF65-F5344CB8AC3E}">
        <p14:creationId xmlns:p14="http://schemas.microsoft.com/office/powerpoint/2010/main" val="938110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D7437-C486-E564-C8DF-470CC9161213}"/>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2953D4-FE61-D01F-EA0A-19DCE5D11B2F}"/>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DD8BF2DD-E63A-4B77-4378-EB5E5E32FAF1}"/>
              </a:ext>
            </a:extLst>
          </p:cNvPr>
          <p:cNvSpPr>
            <a:spLocks noGrp="1"/>
          </p:cNvSpPr>
          <p:nvPr>
            <p:ph type="title"/>
          </p:nvPr>
        </p:nvSpPr>
        <p:spPr>
          <a:xfrm>
            <a:off x="456000" y="899221"/>
            <a:ext cx="11736000" cy="1188000"/>
          </a:xfrm>
        </p:spPr>
        <p:txBody>
          <a:bodyPr>
            <a:normAutofit/>
          </a:bodyPr>
          <a:lstStyle/>
          <a:p>
            <a:pPr algn="ctr"/>
            <a:r>
              <a:rPr lang="it-IT" sz="2400" dirty="0" err="1"/>
              <a:t>Cartesian</a:t>
            </a:r>
            <a:r>
              <a:rPr lang="it-IT" sz="2400" dirty="0"/>
              <a:t> </a:t>
            </a:r>
            <a:r>
              <a:rPr lang="it-IT" sz="2400" dirty="0" err="1"/>
              <a:t>regulation</a:t>
            </a:r>
            <a:endParaRPr lang="it-IT" sz="2400" dirty="0"/>
          </a:p>
        </p:txBody>
      </p:sp>
      <p:pic>
        <p:nvPicPr>
          <p:cNvPr id="12" name="Immagine 11">
            <a:extLst>
              <a:ext uri="{FF2B5EF4-FFF2-40B4-BE49-F238E27FC236}">
                <a16:creationId xmlns:a16="http://schemas.microsoft.com/office/drawing/2014/main" id="{97EA348F-FDA5-5A0F-B10A-3EF1FD5ACC1E}"/>
              </a:ext>
            </a:extLst>
          </p:cNvPr>
          <p:cNvPicPr>
            <a:picLocks noChangeAspect="1"/>
          </p:cNvPicPr>
          <p:nvPr/>
        </p:nvPicPr>
        <p:blipFill>
          <a:blip r:embed="rId5"/>
          <a:stretch>
            <a:fillRect/>
          </a:stretch>
        </p:blipFill>
        <p:spPr>
          <a:xfrm>
            <a:off x="165452" y="4747934"/>
            <a:ext cx="4308225" cy="283556"/>
          </a:xfrm>
          <a:prstGeom prst="rect">
            <a:avLst/>
          </a:prstGeom>
        </p:spPr>
      </p:pic>
      <p:pic>
        <p:nvPicPr>
          <p:cNvPr id="14" name="Immagine 13">
            <a:extLst>
              <a:ext uri="{FF2B5EF4-FFF2-40B4-BE49-F238E27FC236}">
                <a16:creationId xmlns:a16="http://schemas.microsoft.com/office/drawing/2014/main" id="{FFE7DD4F-F218-57FD-BA18-6CDC9848CE94}"/>
              </a:ext>
            </a:extLst>
          </p:cNvPr>
          <p:cNvPicPr>
            <a:picLocks noChangeAspect="1"/>
          </p:cNvPicPr>
          <p:nvPr/>
        </p:nvPicPr>
        <p:blipFill>
          <a:blip r:embed="rId6"/>
          <a:stretch>
            <a:fillRect/>
          </a:stretch>
        </p:blipFill>
        <p:spPr>
          <a:xfrm>
            <a:off x="6680784" y="4747934"/>
            <a:ext cx="1037541" cy="547364"/>
          </a:xfrm>
          <a:prstGeom prst="rect">
            <a:avLst/>
          </a:prstGeom>
        </p:spPr>
      </p:pic>
      <p:pic>
        <p:nvPicPr>
          <p:cNvPr id="18" name="Immagine 17">
            <a:extLst>
              <a:ext uri="{FF2B5EF4-FFF2-40B4-BE49-F238E27FC236}">
                <a16:creationId xmlns:a16="http://schemas.microsoft.com/office/drawing/2014/main" id="{834C290C-71CA-38F2-A427-A8D439BF8654}"/>
              </a:ext>
            </a:extLst>
          </p:cNvPr>
          <p:cNvPicPr>
            <a:picLocks noChangeAspect="1"/>
          </p:cNvPicPr>
          <p:nvPr/>
        </p:nvPicPr>
        <p:blipFill>
          <a:blip r:embed="rId7"/>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02AB11B3-941C-4383-E553-B1F50DC46C05}"/>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magine 24">
            <a:extLst>
              <a:ext uri="{FF2B5EF4-FFF2-40B4-BE49-F238E27FC236}">
                <a16:creationId xmlns:a16="http://schemas.microsoft.com/office/drawing/2014/main" id="{72B7DA6D-21F8-C868-102A-2EE469DA4EBA}"/>
              </a:ext>
            </a:extLst>
          </p:cNvPr>
          <p:cNvPicPr>
            <a:picLocks noChangeAspect="1"/>
          </p:cNvPicPr>
          <p:nvPr/>
        </p:nvPicPr>
        <p:blipFill>
          <a:blip r:embed="rId8"/>
          <a:stretch>
            <a:fillRect/>
          </a:stretch>
        </p:blipFill>
        <p:spPr>
          <a:xfrm>
            <a:off x="0" y="2047744"/>
            <a:ext cx="12192000" cy="2762512"/>
          </a:xfrm>
          <a:prstGeom prst="rect">
            <a:avLst/>
          </a:prstGeom>
        </p:spPr>
      </p:pic>
    </p:spTree>
    <p:extLst>
      <p:ext uri="{BB962C8B-B14F-4D97-AF65-F5344CB8AC3E}">
        <p14:creationId xmlns:p14="http://schemas.microsoft.com/office/powerpoint/2010/main" val="2670027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76EC-2B18-FBCB-5D5D-A823A9D7466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48601711-B436-4078-B564-78E2E4382BAA}"/>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37258AB-5D15-82D3-83FA-3A78F2736D4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E43C03FB-48B4-8DAF-E4A7-69A76B6FB8E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6670D63-C23A-13AA-C3D2-01E8562CB4D7}"/>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1237BD53-700D-E08C-EA58-07C964F782D3}"/>
              </a:ext>
            </a:extLst>
          </p:cNvPr>
          <p:cNvPicPr>
            <a:picLocks noChangeAspect="1"/>
          </p:cNvPicPr>
          <p:nvPr/>
        </p:nvPicPr>
        <p:blipFill>
          <a:blip r:embed="rId5"/>
          <a:srcRect l="25645" r="54839" b="35674"/>
          <a:stretch/>
        </p:blipFill>
        <p:spPr>
          <a:xfrm>
            <a:off x="8406740" y="1341929"/>
            <a:ext cx="2379407" cy="1777004"/>
          </a:xfrm>
          <a:prstGeom prst="rect">
            <a:avLst/>
          </a:prstGeom>
        </p:spPr>
      </p:pic>
      <p:pic>
        <p:nvPicPr>
          <p:cNvPr id="10" name="Immagine 9">
            <a:extLst>
              <a:ext uri="{FF2B5EF4-FFF2-40B4-BE49-F238E27FC236}">
                <a16:creationId xmlns:a16="http://schemas.microsoft.com/office/drawing/2014/main" id="{B0597AB3-0EEA-AE74-6355-6EB426E671D6}"/>
              </a:ext>
            </a:extLst>
          </p:cNvPr>
          <p:cNvPicPr>
            <a:picLocks noChangeAspect="1"/>
          </p:cNvPicPr>
          <p:nvPr/>
        </p:nvPicPr>
        <p:blipFill>
          <a:blip r:embed="rId6"/>
          <a:stretch>
            <a:fillRect/>
          </a:stretch>
        </p:blipFill>
        <p:spPr>
          <a:xfrm>
            <a:off x="2180145" y="1717076"/>
            <a:ext cx="3705742" cy="1228896"/>
          </a:xfrm>
          <a:prstGeom prst="rect">
            <a:avLst/>
          </a:prstGeom>
        </p:spPr>
      </p:pic>
      <p:pic>
        <p:nvPicPr>
          <p:cNvPr id="13" name="Immagine 12">
            <a:extLst>
              <a:ext uri="{FF2B5EF4-FFF2-40B4-BE49-F238E27FC236}">
                <a16:creationId xmlns:a16="http://schemas.microsoft.com/office/drawing/2014/main" id="{37A299E2-F327-033E-CC15-16401A2B281D}"/>
              </a:ext>
            </a:extLst>
          </p:cNvPr>
          <p:cNvPicPr>
            <a:picLocks noChangeAspect="1"/>
          </p:cNvPicPr>
          <p:nvPr/>
        </p:nvPicPr>
        <p:blipFill>
          <a:blip r:embed="rId7"/>
          <a:stretch>
            <a:fillRect/>
          </a:stretch>
        </p:blipFill>
        <p:spPr>
          <a:xfrm>
            <a:off x="8720983" y="4111134"/>
            <a:ext cx="2165637" cy="547273"/>
          </a:xfrm>
          <a:prstGeom prst="rect">
            <a:avLst/>
          </a:prstGeom>
        </p:spPr>
      </p:pic>
      <p:cxnSp>
        <p:nvCxnSpPr>
          <p:cNvPr id="19" name="Connettore 2 18">
            <a:extLst>
              <a:ext uri="{FF2B5EF4-FFF2-40B4-BE49-F238E27FC236}">
                <a16:creationId xmlns:a16="http://schemas.microsoft.com/office/drawing/2014/main" id="{1C1B92DD-01DD-42C8-BAEC-BA9823723305}"/>
              </a:ext>
            </a:extLst>
          </p:cNvPr>
          <p:cNvCxnSpPr/>
          <p:nvPr/>
        </p:nvCxnSpPr>
        <p:spPr>
          <a:xfrm flipH="1" flipV="1">
            <a:off x="5872294" y="2946010"/>
            <a:ext cx="2548039" cy="966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Immagine 23" descr="Immagine che contiene testo, Diagramma, linea, diagramma&#10;&#10;Descrizione generata automaticamente">
            <a:extLst>
              <a:ext uri="{FF2B5EF4-FFF2-40B4-BE49-F238E27FC236}">
                <a16:creationId xmlns:a16="http://schemas.microsoft.com/office/drawing/2014/main" id="{502CB1F0-4C5C-07AF-7EC1-E9940E0D1B0B}"/>
              </a:ext>
            </a:extLst>
          </p:cNvPr>
          <p:cNvPicPr>
            <a:picLocks noChangeAspect="1"/>
          </p:cNvPicPr>
          <p:nvPr/>
        </p:nvPicPr>
        <p:blipFill>
          <a:blip r:embed="rId8">
            <a:extLst>
              <a:ext uri="{28A0092B-C50C-407E-A947-70E740481C1C}">
                <a14:useLocalDpi xmlns:a14="http://schemas.microsoft.com/office/drawing/2010/main" val="0"/>
              </a:ext>
            </a:extLst>
          </a:blip>
          <a:srcRect l="4728" t="6203" r="7235"/>
          <a:stretch/>
        </p:blipFill>
        <p:spPr>
          <a:xfrm>
            <a:off x="146329" y="3146186"/>
            <a:ext cx="4328504" cy="3458792"/>
          </a:xfrm>
          <a:prstGeom prst="rect">
            <a:avLst/>
          </a:prstGeom>
        </p:spPr>
      </p:pic>
    </p:spTree>
    <p:extLst>
      <p:ext uri="{BB962C8B-B14F-4D97-AF65-F5344CB8AC3E}">
        <p14:creationId xmlns:p14="http://schemas.microsoft.com/office/powerpoint/2010/main" val="2112049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DCAE3-213A-B18A-9D3E-61929C037EC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B9F64AE-6FAF-AE95-7E64-AED047B5E3C5}"/>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FBFA34E2-CB33-28C2-1BE6-9636E2AA65C4}"/>
              </a:ext>
            </a:extLst>
          </p:cNvPr>
          <p:cNvSpPr>
            <a:spLocks noGrp="1"/>
          </p:cNvSpPr>
          <p:nvPr>
            <p:ph type="title"/>
          </p:nvPr>
        </p:nvSpPr>
        <p:spPr>
          <a:xfrm>
            <a:off x="456000" y="899221"/>
            <a:ext cx="11736000" cy="1188000"/>
          </a:xfrm>
        </p:spPr>
        <p:txBody>
          <a:bodyPr>
            <a:normAutofit/>
          </a:bodyPr>
          <a:lstStyle/>
          <a:p>
            <a:pPr algn="ctr"/>
            <a:r>
              <a:rPr lang="it-IT" sz="2400" dirty="0"/>
              <a:t>Pose </a:t>
            </a:r>
            <a:r>
              <a:rPr lang="it-IT" sz="2400" dirty="0" err="1"/>
              <a:t>regulation</a:t>
            </a:r>
            <a:endParaRPr lang="it-IT" sz="2400" dirty="0"/>
          </a:p>
        </p:txBody>
      </p:sp>
      <p:pic>
        <p:nvPicPr>
          <p:cNvPr id="18" name="Immagine 17">
            <a:extLst>
              <a:ext uri="{FF2B5EF4-FFF2-40B4-BE49-F238E27FC236}">
                <a16:creationId xmlns:a16="http://schemas.microsoft.com/office/drawing/2014/main" id="{BC7382F1-E3B5-D0E3-B819-DA8E49EC2522}"/>
              </a:ext>
            </a:extLst>
          </p:cNvPr>
          <p:cNvPicPr>
            <a:picLocks noChangeAspect="1"/>
          </p:cNvPicPr>
          <p:nvPr/>
        </p:nvPicPr>
        <p:blipFill>
          <a:blip r:embed="rId4"/>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783552FE-DAC7-2B9F-C2EE-6A034AA9647B}"/>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Immagine 4">
            <a:extLst>
              <a:ext uri="{FF2B5EF4-FFF2-40B4-BE49-F238E27FC236}">
                <a16:creationId xmlns:a16="http://schemas.microsoft.com/office/drawing/2014/main" id="{75C34815-6FED-FC07-A93C-17AF8298882C}"/>
              </a:ext>
            </a:extLst>
          </p:cNvPr>
          <p:cNvPicPr>
            <a:picLocks noChangeAspect="1"/>
          </p:cNvPicPr>
          <p:nvPr/>
        </p:nvPicPr>
        <p:blipFill>
          <a:blip r:embed="rId5"/>
          <a:stretch>
            <a:fillRect/>
          </a:stretch>
        </p:blipFill>
        <p:spPr>
          <a:xfrm>
            <a:off x="6813755" y="4812173"/>
            <a:ext cx="1333686" cy="581106"/>
          </a:xfrm>
          <a:prstGeom prst="rect">
            <a:avLst/>
          </a:prstGeom>
        </p:spPr>
      </p:pic>
      <p:pic>
        <p:nvPicPr>
          <p:cNvPr id="9" name="Immagine 8">
            <a:extLst>
              <a:ext uri="{FF2B5EF4-FFF2-40B4-BE49-F238E27FC236}">
                <a16:creationId xmlns:a16="http://schemas.microsoft.com/office/drawing/2014/main" id="{3C3D0078-BF6C-F641-32BD-798432D2C85F}"/>
              </a:ext>
            </a:extLst>
          </p:cNvPr>
          <p:cNvPicPr>
            <a:picLocks noChangeAspect="1"/>
          </p:cNvPicPr>
          <p:nvPr/>
        </p:nvPicPr>
        <p:blipFill>
          <a:blip r:embed="rId6"/>
          <a:stretch>
            <a:fillRect/>
          </a:stretch>
        </p:blipFill>
        <p:spPr>
          <a:xfrm>
            <a:off x="279548" y="4893728"/>
            <a:ext cx="3019846" cy="295316"/>
          </a:xfrm>
          <a:prstGeom prst="rect">
            <a:avLst/>
          </a:prstGeom>
        </p:spPr>
      </p:pic>
      <p:sp>
        <p:nvSpPr>
          <p:cNvPr id="10" name="Segno di moltiplicazione 9">
            <a:extLst>
              <a:ext uri="{FF2B5EF4-FFF2-40B4-BE49-F238E27FC236}">
                <a16:creationId xmlns:a16="http://schemas.microsoft.com/office/drawing/2014/main" id="{DC3B0ECC-037F-4559-6480-A96CECB290FC}"/>
              </a:ext>
            </a:extLst>
          </p:cNvPr>
          <p:cNvSpPr/>
          <p:nvPr/>
        </p:nvSpPr>
        <p:spPr>
          <a:xfrm>
            <a:off x="5821868" y="5936625"/>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437625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92E5E-B171-BBA0-BD38-387A6581754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C3FB6F6-22AE-DBAD-9B51-5C82CDDE78E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300BEFAD-26FE-BFF7-27A0-A05260B4FDA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State </a:t>
            </a:r>
            <a:r>
              <a:rPr kumimoji="0" lang="it-IT" sz="2000" b="1" i="0" u="none" strike="noStrike" kern="1200" cap="none" spc="0" normalizeH="0" baseline="0" noProof="0" dirty="0" err="1">
                <a:ln>
                  <a:noFill/>
                </a:ln>
                <a:solidFill>
                  <a:prstClr val="black"/>
                </a:solidFill>
                <a:effectLst/>
                <a:uLnTx/>
                <a:uFillTx/>
                <a:latin typeface="Arial"/>
                <a:ea typeface="+mn-ea"/>
                <a:cs typeface="Arial"/>
              </a:rPr>
              <a:t>trasformation</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69436E61-86E9-25EF-701E-39ABAC5ABDD5}"/>
              </a:ext>
            </a:extLst>
          </p:cNvPr>
          <p:cNvPicPr>
            <a:picLocks noChangeAspect="1"/>
          </p:cNvPicPr>
          <p:nvPr/>
        </p:nvPicPr>
        <p:blipFill>
          <a:blip r:embed="rId4"/>
          <a:stretch>
            <a:fillRect/>
          </a:stretch>
        </p:blipFill>
        <p:spPr>
          <a:xfrm>
            <a:off x="7585242" y="1207635"/>
            <a:ext cx="1834062" cy="1648232"/>
          </a:xfrm>
          <a:prstGeom prst="rect">
            <a:avLst/>
          </a:prstGeom>
        </p:spPr>
      </p:pic>
      <p:pic>
        <p:nvPicPr>
          <p:cNvPr id="6" name="Immagine 5">
            <a:extLst>
              <a:ext uri="{FF2B5EF4-FFF2-40B4-BE49-F238E27FC236}">
                <a16:creationId xmlns:a16="http://schemas.microsoft.com/office/drawing/2014/main" id="{73C4039B-BB82-C3CA-36E6-5CA38B9EAAA8}"/>
              </a:ext>
            </a:extLst>
          </p:cNvPr>
          <p:cNvPicPr>
            <a:picLocks noChangeAspect="1"/>
          </p:cNvPicPr>
          <p:nvPr/>
        </p:nvPicPr>
        <p:blipFill>
          <a:blip r:embed="rId5"/>
          <a:stretch>
            <a:fillRect/>
          </a:stretch>
        </p:blipFill>
        <p:spPr>
          <a:xfrm>
            <a:off x="310551" y="1921049"/>
            <a:ext cx="2488074" cy="4713431"/>
          </a:xfrm>
          <a:prstGeom prst="rect">
            <a:avLst/>
          </a:prstGeom>
        </p:spPr>
      </p:pic>
    </p:spTree>
    <p:extLst>
      <p:ext uri="{BB962C8B-B14F-4D97-AF65-F5344CB8AC3E}">
        <p14:creationId xmlns:p14="http://schemas.microsoft.com/office/powerpoint/2010/main" val="3487103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0399-CE7D-631D-2D36-29929F99DA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AC674D-BCBC-0E30-0B77-BDCDD3C70A8B}"/>
              </a:ext>
            </a:extLst>
          </p:cNvPr>
          <p:cNvSpPr>
            <a:spLocks noGrp="1"/>
          </p:cNvSpPr>
          <p:nvPr>
            <p:ph type="title"/>
          </p:nvPr>
        </p:nvSpPr>
        <p:spPr/>
        <p:txBody>
          <a:bodyPr/>
          <a:lstStyle/>
          <a:p>
            <a:r>
              <a:rPr lang="it-IT" dirty="0"/>
              <a:t>Framework: </a:t>
            </a:r>
            <a:r>
              <a:rPr lang="it-IT" dirty="0" err="1"/>
              <a:t>unicycle</a:t>
            </a:r>
            <a:endParaRPr lang="it-IT" dirty="0"/>
          </a:p>
        </p:txBody>
      </p:sp>
      <p:sp>
        <p:nvSpPr>
          <p:cNvPr id="3" name="Segnaposto contenuto 2">
            <a:extLst>
              <a:ext uri="{FF2B5EF4-FFF2-40B4-BE49-F238E27FC236}">
                <a16:creationId xmlns:a16="http://schemas.microsoft.com/office/drawing/2014/main" id="{80315972-048E-52EF-E2C0-8917393485E5}"/>
              </a:ext>
            </a:extLst>
          </p:cNvPr>
          <p:cNvSpPr>
            <a:spLocks noGrp="1"/>
          </p:cNvSpPr>
          <p:nvPr>
            <p:ph sz="quarter" idx="10"/>
          </p:nvPr>
        </p:nvSpPr>
        <p:spPr>
          <a:xfrm>
            <a:off x="456000" y="2341221"/>
            <a:ext cx="5977457" cy="4037808"/>
          </a:xfrm>
        </p:spPr>
        <p:txBody>
          <a:bodyPr>
            <a:normAutofit/>
          </a:bodyPr>
          <a:lstStyle/>
          <a:p>
            <a:pPr>
              <a:buClr>
                <a:srgbClr val="C00000"/>
              </a:buClr>
            </a:pPr>
            <a:r>
              <a:rPr lang="it-IT" sz="1800" dirty="0">
                <a:latin typeface="+mj-lt"/>
                <a:cs typeface="Times New Roman" panose="02020603050405020304" pitchFamily="18" charset="0"/>
              </a:rPr>
              <a:t>The AGV </a:t>
            </a:r>
            <a:r>
              <a:rPr lang="it-IT" sz="1800" dirty="0" err="1">
                <a:latin typeface="+mj-lt"/>
                <a:cs typeface="Times New Roman" panose="02020603050405020304" pitchFamily="18" charset="0"/>
              </a:rPr>
              <a:t>used</a:t>
            </a:r>
            <a:r>
              <a:rPr lang="it-IT" sz="1800" dirty="0">
                <a:latin typeface="+mj-lt"/>
                <a:cs typeface="Times New Roman" panose="02020603050405020304" pitchFamily="18" charset="0"/>
              </a:rPr>
              <a:t> in the project </a:t>
            </a:r>
            <a:r>
              <a:rPr lang="it-IT" sz="1800" dirty="0" err="1">
                <a:latin typeface="+mj-lt"/>
                <a:cs typeface="Times New Roman" panose="02020603050405020304" pitchFamily="18" charset="0"/>
              </a:rPr>
              <a:t>is</a:t>
            </a:r>
            <a:r>
              <a:rPr lang="it-IT" sz="1800" dirty="0">
                <a:latin typeface="+mj-lt"/>
                <a:cs typeface="Times New Roman" panose="02020603050405020304" pitchFamily="18" charset="0"/>
              </a:rPr>
              <a:t> a </a:t>
            </a:r>
            <a:r>
              <a:rPr lang="it-IT" sz="1800" dirty="0" err="1">
                <a:latin typeface="+mj-lt"/>
                <a:cs typeface="Times New Roman" panose="02020603050405020304" pitchFamily="18" charset="0"/>
              </a:rPr>
              <a:t>unicycle</a:t>
            </a:r>
            <a:r>
              <a:rPr lang="it-IT" sz="1800" dirty="0">
                <a:latin typeface="+mj-lt"/>
                <a:cs typeface="Times New Roman" panose="02020603050405020304" pitchFamily="18" charset="0"/>
              </a:rPr>
              <a:t>, a planar </a:t>
            </a:r>
            <a:r>
              <a:rPr lang="it-IT" sz="1800" dirty="0" err="1">
                <a:latin typeface="+mj-lt"/>
                <a:cs typeface="Times New Roman" panose="02020603050405020304" pitchFamily="18" charset="0"/>
              </a:rPr>
              <a:t>vehicle</a:t>
            </a:r>
            <a:r>
              <a:rPr lang="it-IT" sz="1800" dirty="0">
                <a:latin typeface="+mj-lt"/>
                <a:cs typeface="Times New Roman" panose="02020603050405020304" pitchFamily="18" charset="0"/>
              </a:rPr>
              <a:t> </a:t>
            </a:r>
            <a:r>
              <a:rPr lang="it-IT" sz="1800" dirty="0" err="1">
                <a:latin typeface="+mj-lt"/>
                <a:cs typeface="Times New Roman" panose="02020603050405020304" pitchFamily="18" charset="0"/>
              </a:rPr>
              <a:t>which</a:t>
            </a:r>
            <a:r>
              <a:rPr lang="it-IT" sz="1800" dirty="0">
                <a:latin typeface="+mj-lt"/>
                <a:cs typeface="Times New Roman" panose="02020603050405020304" pitchFamily="18" charset="0"/>
              </a:rPr>
              <a:t> </a:t>
            </a:r>
            <a:r>
              <a:rPr lang="it-IT" sz="1800" dirty="0" err="1">
                <a:latin typeface="+mj-lt"/>
                <a:cs typeface="Times New Roman" panose="02020603050405020304" pitchFamily="18" charset="0"/>
              </a:rPr>
              <a:t>is</a:t>
            </a:r>
            <a:r>
              <a:rPr lang="it-IT" sz="1800" dirty="0">
                <a:latin typeface="+mj-lt"/>
                <a:cs typeface="Times New Roman" panose="02020603050405020304" pitchFamily="18" charset="0"/>
              </a:rPr>
              <a:t> </a:t>
            </a:r>
            <a:r>
              <a:rPr lang="it-IT" sz="1800" dirty="0" err="1">
                <a:latin typeface="+mj-lt"/>
                <a:cs typeface="Times New Roman" panose="02020603050405020304" pitchFamily="18" charset="0"/>
              </a:rPr>
              <a:t>described</a:t>
            </a:r>
            <a:r>
              <a:rPr lang="it-IT" sz="1800" dirty="0">
                <a:latin typeface="+mj-lt"/>
                <a:cs typeface="Times New Roman" panose="02020603050405020304" pitchFamily="18" charset="0"/>
              </a:rPr>
              <a:t> by </a:t>
            </a:r>
            <a:r>
              <a:rPr lang="it-IT" sz="1800" dirty="0" err="1">
                <a:latin typeface="+mj-lt"/>
                <a:cs typeface="Times New Roman" panose="02020603050405020304" pitchFamily="18" charset="0"/>
              </a:rPr>
              <a:t>its</a:t>
            </a:r>
            <a:r>
              <a:rPr lang="it-IT" sz="1800" dirty="0">
                <a:latin typeface="+mj-lt"/>
                <a:cs typeface="Times New Roman" panose="02020603050405020304" pitchFamily="18" charset="0"/>
              </a:rPr>
              <a:t> state</a:t>
            </a:r>
          </a:p>
        </p:txBody>
      </p:sp>
      <p:pic>
        <p:nvPicPr>
          <p:cNvPr id="4" name="Picture 2" descr="Universita' di Padova DEI (Dip Ingegneria Informazione) Accesso PaperCut">
            <a:extLst>
              <a:ext uri="{FF2B5EF4-FFF2-40B4-BE49-F238E27FC236}">
                <a16:creationId xmlns:a16="http://schemas.microsoft.com/office/drawing/2014/main" id="{A5AF6C12-5CF7-A73C-5545-1BA99DE8CDA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olo isoscele 4">
            <a:extLst>
              <a:ext uri="{FF2B5EF4-FFF2-40B4-BE49-F238E27FC236}">
                <a16:creationId xmlns:a16="http://schemas.microsoft.com/office/drawing/2014/main" id="{2ECBB66A-89B7-4EB9-E907-B7BEC9AC95FC}"/>
              </a:ext>
            </a:extLst>
          </p:cNvPr>
          <p:cNvSpPr/>
          <p:nvPr/>
        </p:nvSpPr>
        <p:spPr>
          <a:xfrm rot="3481053">
            <a:off x="8814709" y="1854567"/>
            <a:ext cx="504964" cy="82544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cxnSp>
        <p:nvCxnSpPr>
          <p:cNvPr id="10" name="Connettore 2 9">
            <a:extLst>
              <a:ext uri="{FF2B5EF4-FFF2-40B4-BE49-F238E27FC236}">
                <a16:creationId xmlns:a16="http://schemas.microsoft.com/office/drawing/2014/main" id="{CCA8B911-1AAD-DB33-4D3A-3A59BE9317B2}"/>
              </a:ext>
            </a:extLst>
          </p:cNvPr>
          <p:cNvCxnSpPr/>
          <p:nvPr/>
        </p:nvCxnSpPr>
        <p:spPr>
          <a:xfrm flipV="1">
            <a:off x="8262257" y="1341929"/>
            <a:ext cx="0" cy="1716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ttore 2 10">
            <a:extLst>
              <a:ext uri="{FF2B5EF4-FFF2-40B4-BE49-F238E27FC236}">
                <a16:creationId xmlns:a16="http://schemas.microsoft.com/office/drawing/2014/main" id="{403C5B14-4719-D32F-8486-DEA015005210}"/>
              </a:ext>
            </a:extLst>
          </p:cNvPr>
          <p:cNvCxnSpPr>
            <a:cxnSpLocks/>
          </p:cNvCxnSpPr>
          <p:nvPr/>
        </p:nvCxnSpPr>
        <p:spPr>
          <a:xfrm>
            <a:off x="8262257" y="3058886"/>
            <a:ext cx="1741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ttore diritto 13">
            <a:extLst>
              <a:ext uri="{FF2B5EF4-FFF2-40B4-BE49-F238E27FC236}">
                <a16:creationId xmlns:a16="http://schemas.microsoft.com/office/drawing/2014/main" id="{64D1E636-4E3A-63E5-E898-33AAFE5B8E55}"/>
              </a:ext>
            </a:extLst>
          </p:cNvPr>
          <p:cNvCxnSpPr>
            <a:cxnSpLocks/>
          </p:cNvCxnSpPr>
          <p:nvPr/>
        </p:nvCxnSpPr>
        <p:spPr>
          <a:xfrm flipH="1">
            <a:off x="8262257" y="2341221"/>
            <a:ext cx="1132114"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nettore diritto 15">
            <a:extLst>
              <a:ext uri="{FF2B5EF4-FFF2-40B4-BE49-F238E27FC236}">
                <a16:creationId xmlns:a16="http://schemas.microsoft.com/office/drawing/2014/main" id="{EB703306-9C06-7240-3734-BDABF189E1B6}"/>
              </a:ext>
            </a:extLst>
          </p:cNvPr>
          <p:cNvCxnSpPr>
            <a:cxnSpLocks/>
          </p:cNvCxnSpPr>
          <p:nvPr/>
        </p:nvCxnSpPr>
        <p:spPr>
          <a:xfrm>
            <a:off x="8904514" y="2342013"/>
            <a:ext cx="0" cy="71687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CasellaDiTesto 17">
            <a:extLst>
              <a:ext uri="{FF2B5EF4-FFF2-40B4-BE49-F238E27FC236}">
                <a16:creationId xmlns:a16="http://schemas.microsoft.com/office/drawing/2014/main" id="{7F6CD664-4375-8767-DC06-CC079FA00390}"/>
              </a:ext>
            </a:extLst>
          </p:cNvPr>
          <p:cNvSpPr txBox="1"/>
          <p:nvPr/>
        </p:nvSpPr>
        <p:spPr>
          <a:xfrm>
            <a:off x="7936901" y="2157348"/>
            <a:ext cx="246142" cy="369332"/>
          </a:xfrm>
          <a:prstGeom prst="rect">
            <a:avLst/>
          </a:prstGeom>
          <a:noFill/>
        </p:spPr>
        <p:txBody>
          <a:bodyPr wrap="square" rtlCol="0">
            <a:spAutoFit/>
          </a:bodyPr>
          <a:lstStyle/>
          <a:p>
            <a:r>
              <a:rPr lang="it-IT" dirty="0"/>
              <a:t>y</a:t>
            </a:r>
          </a:p>
        </p:txBody>
      </p:sp>
      <p:sp>
        <p:nvSpPr>
          <p:cNvPr id="20" name="CasellaDiTesto 19">
            <a:extLst>
              <a:ext uri="{FF2B5EF4-FFF2-40B4-BE49-F238E27FC236}">
                <a16:creationId xmlns:a16="http://schemas.microsoft.com/office/drawing/2014/main" id="{D4AB1D3D-34EF-B483-5EF4-BF71BDBCD21B}"/>
              </a:ext>
            </a:extLst>
          </p:cNvPr>
          <p:cNvSpPr txBox="1"/>
          <p:nvPr/>
        </p:nvSpPr>
        <p:spPr>
          <a:xfrm>
            <a:off x="8760323" y="3058886"/>
            <a:ext cx="246142" cy="369332"/>
          </a:xfrm>
          <a:prstGeom prst="rect">
            <a:avLst/>
          </a:prstGeom>
          <a:noFill/>
        </p:spPr>
        <p:txBody>
          <a:bodyPr wrap="square" rtlCol="0">
            <a:spAutoFit/>
          </a:bodyPr>
          <a:lstStyle/>
          <a:p>
            <a:r>
              <a:rPr lang="it-IT" dirty="0"/>
              <a:t>x</a:t>
            </a:r>
          </a:p>
        </p:txBody>
      </p:sp>
      <p:cxnSp>
        <p:nvCxnSpPr>
          <p:cNvPr id="23" name="Connettore diritto 22">
            <a:extLst>
              <a:ext uri="{FF2B5EF4-FFF2-40B4-BE49-F238E27FC236}">
                <a16:creationId xmlns:a16="http://schemas.microsoft.com/office/drawing/2014/main" id="{B911FD0A-7148-AF81-BA1B-EA0C8B952483}"/>
              </a:ext>
            </a:extLst>
          </p:cNvPr>
          <p:cNvCxnSpPr>
            <a:cxnSpLocks/>
          </p:cNvCxnSpPr>
          <p:nvPr/>
        </p:nvCxnSpPr>
        <p:spPr>
          <a:xfrm flipH="1">
            <a:off x="8904514" y="1747221"/>
            <a:ext cx="979715" cy="594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Arco 25">
            <a:extLst>
              <a:ext uri="{FF2B5EF4-FFF2-40B4-BE49-F238E27FC236}">
                <a16:creationId xmlns:a16="http://schemas.microsoft.com/office/drawing/2014/main" id="{6B8F4A93-C110-18AD-2FB7-80DE5D8213E5}"/>
              </a:ext>
            </a:extLst>
          </p:cNvPr>
          <p:cNvSpPr/>
          <p:nvPr/>
        </p:nvSpPr>
        <p:spPr>
          <a:xfrm rot="3251058">
            <a:off x="9007607" y="2079043"/>
            <a:ext cx="315068" cy="242729"/>
          </a:xfrm>
          <a:prstGeom prst="arc">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27" name="CasellaDiTesto 26">
            <a:extLst>
              <a:ext uri="{FF2B5EF4-FFF2-40B4-BE49-F238E27FC236}">
                <a16:creationId xmlns:a16="http://schemas.microsoft.com/office/drawing/2014/main" id="{114C15C5-8D8E-4B3F-B603-08D118938451}"/>
              </a:ext>
            </a:extLst>
          </p:cNvPr>
          <p:cNvSpPr txBox="1"/>
          <p:nvPr/>
        </p:nvSpPr>
        <p:spPr>
          <a:xfrm>
            <a:off x="9282084" y="2019196"/>
            <a:ext cx="381202" cy="369332"/>
          </a:xfrm>
          <a:prstGeom prst="rect">
            <a:avLst/>
          </a:prstGeom>
          <a:noFill/>
        </p:spPr>
        <p:txBody>
          <a:bodyPr wrap="square" rtlCol="0">
            <a:spAutoFit/>
          </a:bodyPr>
          <a:lstStyle/>
          <a:p>
            <a:r>
              <a:rPr lang="el-GR" dirty="0"/>
              <a:t>θ</a:t>
            </a:r>
            <a:endParaRPr lang="it-IT" dirty="0"/>
          </a:p>
        </p:txBody>
      </p:sp>
      <p:pic>
        <p:nvPicPr>
          <p:cNvPr id="29" name="Immagine 28">
            <a:extLst>
              <a:ext uri="{FF2B5EF4-FFF2-40B4-BE49-F238E27FC236}">
                <a16:creationId xmlns:a16="http://schemas.microsoft.com/office/drawing/2014/main" id="{BE6F2906-9342-9F04-A13B-AB509F3598E5}"/>
              </a:ext>
            </a:extLst>
          </p:cNvPr>
          <p:cNvPicPr>
            <a:picLocks noChangeAspect="1"/>
          </p:cNvPicPr>
          <p:nvPr/>
        </p:nvPicPr>
        <p:blipFill>
          <a:blip r:embed="rId4"/>
          <a:stretch>
            <a:fillRect/>
          </a:stretch>
        </p:blipFill>
        <p:spPr>
          <a:xfrm>
            <a:off x="478798" y="3038737"/>
            <a:ext cx="6932147" cy="3819263"/>
          </a:xfrm>
          <a:prstGeom prst="rect">
            <a:avLst/>
          </a:prstGeom>
        </p:spPr>
      </p:pic>
    </p:spTree>
    <p:extLst>
      <p:ext uri="{BB962C8B-B14F-4D97-AF65-F5344CB8AC3E}">
        <p14:creationId xmlns:p14="http://schemas.microsoft.com/office/powerpoint/2010/main" val="3730458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81C5-191B-A54C-8AB2-2BF663C79372}"/>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563EF862-7AD8-7FFA-9B70-BD783A99ABC7}"/>
              </a:ext>
            </a:extLst>
          </p:cNvPr>
          <p:cNvPicPr>
            <a:picLocks noChangeAspect="1"/>
          </p:cNvPicPr>
          <p:nvPr/>
        </p:nvPicPr>
        <p:blipFill>
          <a:blip r:embed="rId2"/>
          <a:stretch>
            <a:fillRect/>
          </a:stretch>
        </p:blipFill>
        <p:spPr>
          <a:xfrm>
            <a:off x="2062786" y="1250243"/>
            <a:ext cx="5477639" cy="196242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8D27D8EB-E9D9-6F77-E51A-0EE2AFD063B1}"/>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D64A3FF3-3251-FE61-FC77-DB36B59A0C0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71BCF8DD-8372-774B-C621-B380A5C887A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EAC3BADF-C001-5C02-68CF-5707F08754C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8" name="Immagine 7">
            <a:extLst>
              <a:ext uri="{FF2B5EF4-FFF2-40B4-BE49-F238E27FC236}">
                <a16:creationId xmlns:a16="http://schemas.microsoft.com/office/drawing/2014/main" id="{B7D015A8-434A-A232-5B9B-82F1F3226028}"/>
              </a:ext>
            </a:extLst>
          </p:cNvPr>
          <p:cNvPicPr>
            <a:picLocks noChangeAspect="1"/>
          </p:cNvPicPr>
          <p:nvPr/>
        </p:nvPicPr>
        <p:blipFill>
          <a:blip r:embed="rId5"/>
          <a:stretch>
            <a:fillRect/>
          </a:stretch>
        </p:blipFill>
        <p:spPr>
          <a:xfrm>
            <a:off x="8279377" y="1381588"/>
            <a:ext cx="2181529" cy="1371791"/>
          </a:xfrm>
          <a:prstGeom prst="rect">
            <a:avLst/>
          </a:prstGeom>
        </p:spPr>
      </p:pic>
    </p:spTree>
    <p:extLst>
      <p:ext uri="{BB962C8B-B14F-4D97-AF65-F5344CB8AC3E}">
        <p14:creationId xmlns:p14="http://schemas.microsoft.com/office/powerpoint/2010/main" val="904695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153929"/>
            <a:ext cx="11736000" cy="1188000"/>
          </a:xfrm>
        </p:spPr>
        <p:txBody>
          <a:bodyPr/>
          <a:lstStyle/>
          <a:p>
            <a:r>
              <a:rPr lang="it-IT" dirty="0"/>
              <a:t>Plots of </a:t>
            </a:r>
            <a:r>
              <a:rPr lang="it-IT" dirty="0" err="1"/>
              <a:t>all</a:t>
            </a:r>
            <a:r>
              <a:rPr lang="it-IT" dirty="0"/>
              <a:t> controllers </a:t>
            </a:r>
            <a:r>
              <a:rPr lang="it-IT" dirty="0" err="1"/>
              <a:t>together</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179D22A-A3D7-0868-3FB1-9BE0B127C187}"/>
              </a:ext>
            </a:extLst>
          </p:cNvPr>
          <p:cNvPicPr>
            <a:picLocks noChangeAspect="1"/>
          </p:cNvPicPr>
          <p:nvPr/>
        </p:nvPicPr>
        <p:blipFill>
          <a:blip r:embed="rId4"/>
          <a:stretch>
            <a:fillRect/>
          </a:stretch>
        </p:blipFill>
        <p:spPr>
          <a:xfrm>
            <a:off x="0" y="1264763"/>
            <a:ext cx="12192000" cy="5593237"/>
          </a:xfrm>
          <a:prstGeom prst="rect">
            <a:avLst/>
          </a:prstGeom>
        </p:spPr>
      </p:pic>
    </p:spTree>
    <p:extLst>
      <p:ext uri="{BB962C8B-B14F-4D97-AF65-F5344CB8AC3E}">
        <p14:creationId xmlns:p14="http://schemas.microsoft.com/office/powerpoint/2010/main" val="2671408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81A2B64-4620-196E-0BB7-E7758E0743E8}"/>
              </a:ext>
            </a:extLst>
          </p:cNvPr>
          <p:cNvPicPr>
            <a:picLocks noChangeAspect="1"/>
          </p:cNvPicPr>
          <p:nvPr/>
        </p:nvPicPr>
        <p:blipFill>
          <a:blip r:embed="rId5"/>
          <a:stretch>
            <a:fillRect/>
          </a:stretch>
        </p:blipFill>
        <p:spPr>
          <a:xfrm>
            <a:off x="0" y="1264763"/>
            <a:ext cx="12192000" cy="5593237"/>
          </a:xfrm>
          <a:prstGeom prst="rect">
            <a:avLst/>
          </a:prstGeom>
        </p:spPr>
      </p:pic>
    </p:spTree>
    <p:extLst>
      <p:ext uri="{BB962C8B-B14F-4D97-AF65-F5344CB8AC3E}">
        <p14:creationId xmlns:p14="http://schemas.microsoft.com/office/powerpoint/2010/main" val="2695310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7E13A6C-E5E1-D294-307E-422CE472A6C2}"/>
              </a:ext>
            </a:extLst>
          </p:cNvPr>
          <p:cNvPicPr>
            <a:picLocks noChangeAspect="1"/>
          </p:cNvPicPr>
          <p:nvPr/>
        </p:nvPicPr>
        <p:blipFill>
          <a:blip r:embed="rId4"/>
          <a:stretch>
            <a:fillRect/>
          </a:stretch>
        </p:blipFill>
        <p:spPr>
          <a:xfrm>
            <a:off x="0" y="1264763"/>
            <a:ext cx="12192000" cy="5593237"/>
          </a:xfrm>
          <a:prstGeom prst="rect">
            <a:avLst/>
          </a:prstGeom>
        </p:spPr>
      </p:pic>
    </p:spTree>
    <p:extLst>
      <p:ext uri="{BB962C8B-B14F-4D97-AF65-F5344CB8AC3E}">
        <p14:creationId xmlns:p14="http://schemas.microsoft.com/office/powerpoint/2010/main" val="4118705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p:txBody>
          <a:bodyPr/>
          <a:lstStyle/>
          <a:p>
            <a:endParaRPr lang="it-IT"/>
          </a:p>
        </p:txBody>
      </p:sp>
      <p:sp>
        <p:nvSpPr>
          <p:cNvPr id="4" name="Segnaposto contenuto 3">
            <a:extLst>
              <a:ext uri="{FF2B5EF4-FFF2-40B4-BE49-F238E27FC236}">
                <a16:creationId xmlns:a16="http://schemas.microsoft.com/office/drawing/2014/main" id="{9A32D905-A4A0-5C3F-4C6F-4D0062E3B71C}"/>
              </a:ext>
            </a:extLst>
          </p:cNvPr>
          <p:cNvSpPr>
            <a:spLocks noGrp="1"/>
          </p:cNvSpPr>
          <p:nvPr>
            <p:ph sz="quarter" idx="11"/>
          </p:nvPr>
        </p:nvSpPr>
        <p:spPr/>
        <p:txBody>
          <a:bodyPr/>
          <a:lstStyle/>
          <a:p>
            <a:endParaRPr lang="it-IT"/>
          </a:p>
        </p:txBody>
      </p:sp>
      <p:sp>
        <p:nvSpPr>
          <p:cNvPr id="5" name="Segnaposto contenuto 4">
            <a:extLst>
              <a:ext uri="{FF2B5EF4-FFF2-40B4-BE49-F238E27FC236}">
                <a16:creationId xmlns:a16="http://schemas.microsoft.com/office/drawing/2014/main" id="{506E2F50-7938-5611-C809-F6162C0A9549}"/>
              </a:ext>
            </a:extLst>
          </p:cNvPr>
          <p:cNvSpPr>
            <a:spLocks noGrp="1"/>
          </p:cNvSpPr>
          <p:nvPr>
            <p:ph sz="quarter" idx="12"/>
          </p:nvPr>
        </p:nvSpPr>
        <p:spPr/>
        <p:txBody>
          <a:bodyPr/>
          <a:lstStyle/>
          <a:p>
            <a:endParaRPr lang="it-IT"/>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530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p:txBody>
          <a:bodyPr/>
          <a:lstStyle/>
          <a:p>
            <a:endParaRPr lang="it-IT"/>
          </a:p>
        </p:txBody>
      </p:sp>
      <p:sp>
        <p:nvSpPr>
          <p:cNvPr id="4" name="Segnaposto contenuto 3">
            <a:extLst>
              <a:ext uri="{FF2B5EF4-FFF2-40B4-BE49-F238E27FC236}">
                <a16:creationId xmlns:a16="http://schemas.microsoft.com/office/drawing/2014/main" id="{9A32D905-A4A0-5C3F-4C6F-4D0062E3B71C}"/>
              </a:ext>
            </a:extLst>
          </p:cNvPr>
          <p:cNvSpPr>
            <a:spLocks noGrp="1"/>
          </p:cNvSpPr>
          <p:nvPr>
            <p:ph sz="quarter" idx="11"/>
          </p:nvPr>
        </p:nvSpPr>
        <p:spPr/>
        <p:txBody>
          <a:bodyPr/>
          <a:lstStyle/>
          <a:p>
            <a:endParaRPr lang="it-IT"/>
          </a:p>
        </p:txBody>
      </p:sp>
      <p:sp>
        <p:nvSpPr>
          <p:cNvPr id="5" name="Segnaposto contenuto 4">
            <a:extLst>
              <a:ext uri="{FF2B5EF4-FFF2-40B4-BE49-F238E27FC236}">
                <a16:creationId xmlns:a16="http://schemas.microsoft.com/office/drawing/2014/main" id="{506E2F50-7938-5611-C809-F6162C0A9549}"/>
              </a:ext>
            </a:extLst>
          </p:cNvPr>
          <p:cNvSpPr>
            <a:spLocks noGrp="1"/>
          </p:cNvSpPr>
          <p:nvPr>
            <p:ph sz="quarter" idx="12"/>
          </p:nvPr>
        </p:nvSpPr>
        <p:spPr/>
        <p:txBody>
          <a:bodyPr/>
          <a:lstStyle/>
          <a:p>
            <a:endParaRPr lang="it-IT"/>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495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endParaRPr lang="it-IT"/>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p:txBody>
          <a:bodyPr/>
          <a:lstStyle/>
          <a:p>
            <a:endParaRPr lang="it-IT"/>
          </a:p>
        </p:txBody>
      </p:sp>
      <p:sp>
        <p:nvSpPr>
          <p:cNvPr id="4" name="Segnaposto contenuto 3">
            <a:extLst>
              <a:ext uri="{FF2B5EF4-FFF2-40B4-BE49-F238E27FC236}">
                <a16:creationId xmlns:a16="http://schemas.microsoft.com/office/drawing/2014/main" id="{9A32D905-A4A0-5C3F-4C6F-4D0062E3B71C}"/>
              </a:ext>
            </a:extLst>
          </p:cNvPr>
          <p:cNvSpPr>
            <a:spLocks noGrp="1"/>
          </p:cNvSpPr>
          <p:nvPr>
            <p:ph sz="quarter" idx="11"/>
          </p:nvPr>
        </p:nvSpPr>
        <p:spPr/>
        <p:txBody>
          <a:bodyPr/>
          <a:lstStyle/>
          <a:p>
            <a:endParaRPr lang="it-IT"/>
          </a:p>
        </p:txBody>
      </p:sp>
      <p:sp>
        <p:nvSpPr>
          <p:cNvPr id="5" name="Segnaposto contenuto 4">
            <a:extLst>
              <a:ext uri="{FF2B5EF4-FFF2-40B4-BE49-F238E27FC236}">
                <a16:creationId xmlns:a16="http://schemas.microsoft.com/office/drawing/2014/main" id="{506E2F50-7938-5611-C809-F6162C0A9549}"/>
              </a:ext>
            </a:extLst>
          </p:cNvPr>
          <p:cNvSpPr>
            <a:spLocks noGrp="1"/>
          </p:cNvSpPr>
          <p:nvPr>
            <p:ph sz="quarter" idx="12"/>
          </p:nvPr>
        </p:nvSpPr>
        <p:spPr/>
        <p:txBody>
          <a:bodyPr/>
          <a:lstStyle/>
          <a:p>
            <a:endParaRPr lang="it-IT"/>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613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a:latin typeface="Arial"/>
                <a:cs typeface="Arial"/>
              </a:rPr>
              <a:t>Framework: </a:t>
            </a:r>
            <a:r>
              <a:rPr lang="it-IT" dirty="0" err="1">
                <a:latin typeface="Arial"/>
                <a:cs typeface="Arial"/>
              </a:rPr>
              <a:t>trajectory</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31F379AA-FA9F-EEA8-535F-D4C87AE834B3}"/>
              </a:ext>
            </a:extLst>
          </p:cNvPr>
          <p:cNvSpPr txBox="1"/>
          <p:nvPr/>
        </p:nvSpPr>
        <p:spPr>
          <a:xfrm>
            <a:off x="322982" y="2558849"/>
            <a:ext cx="5117486" cy="2585323"/>
          </a:xfrm>
          <a:prstGeom prst="rect">
            <a:avLst/>
          </a:prstGeom>
          <a:noFill/>
        </p:spPr>
        <p:txBody>
          <a:bodyPr wrap="square" rtlCol="0">
            <a:spAutoFit/>
          </a:bodyPr>
          <a:lstStyle/>
          <a:p>
            <a:pPr marL="285750" indent="-285750">
              <a:buClr>
                <a:srgbClr val="C00000"/>
              </a:buClr>
              <a:buFont typeface="Arial" panose="020B0604020202020204" pitchFamily="34" charset="0"/>
              <a:buChar char="•"/>
            </a:pPr>
            <a:r>
              <a:rPr lang="en-US" dirty="0"/>
              <a:t>To design the desired trajectory, a series of waypoints was defined. These waypoints were then interpolated using cubic spline interpolation to ensure a continuous path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To test controllers' functionalities on a non-continuous path, a sharp square-angle turn is added to the path</a:t>
            </a:r>
            <a:endParaRPr lang="it-IT" dirty="0"/>
          </a:p>
        </p:txBody>
      </p:sp>
      <p:pic>
        <p:nvPicPr>
          <p:cNvPr id="24" name="Immagine 23" descr="Immagine che contiene schermata, design, Rettangolo, linea&#10;&#10;Descrizione generata automaticamente">
            <a:extLst>
              <a:ext uri="{FF2B5EF4-FFF2-40B4-BE49-F238E27FC236}">
                <a16:creationId xmlns:a16="http://schemas.microsoft.com/office/drawing/2014/main" id="{E001C99C-7F62-1DAC-5613-A68BB2A94783}"/>
              </a:ext>
            </a:extLst>
          </p:cNvPr>
          <p:cNvPicPr>
            <a:picLocks noChangeAspect="1"/>
          </p:cNvPicPr>
          <p:nvPr/>
        </p:nvPicPr>
        <p:blipFill>
          <a:blip r:embed="rId4">
            <a:extLst>
              <a:ext uri="{28A0092B-C50C-407E-A947-70E740481C1C}">
                <a14:useLocalDpi xmlns:a14="http://schemas.microsoft.com/office/drawing/2010/main" val="0"/>
              </a:ext>
            </a:extLst>
          </a:blip>
          <a:srcRect l="-71" t="15369" r="-215" b="12393"/>
          <a:stretch/>
        </p:blipFill>
        <p:spPr>
          <a:xfrm>
            <a:off x="5440468" y="2528617"/>
            <a:ext cx="6588379" cy="3156330"/>
          </a:xfrm>
          <a:prstGeom prst="rect">
            <a:avLst/>
          </a:prstGeom>
        </p:spPr>
      </p:pic>
    </p:spTree>
    <p:extLst>
      <p:ext uri="{BB962C8B-B14F-4D97-AF65-F5344CB8AC3E}">
        <p14:creationId xmlns:p14="http://schemas.microsoft.com/office/powerpoint/2010/main" val="2167150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194742" y="2341221"/>
            <a:ext cx="5380941" cy="3578539"/>
          </a:xfrm>
        </p:spPr>
        <p:txBody>
          <a:bodyPr>
            <a:normAutofit/>
          </a:bodyPr>
          <a:lstStyle/>
          <a:p>
            <a:pPr marL="457200" indent="-457200">
              <a:buClr>
                <a:srgbClr val="C00000"/>
              </a:buClr>
              <a:buFont typeface="Arial" panose="020B0604020202020204" pitchFamily="34" charset="0"/>
              <a:buChar char="•"/>
            </a:pPr>
            <a:r>
              <a:rPr lang="it-IT" sz="1800" dirty="0"/>
              <a:t>The </a:t>
            </a:r>
            <a:r>
              <a:rPr lang="it-IT" sz="1800" dirty="0" err="1"/>
              <a:t>unicyle</a:t>
            </a:r>
            <a:r>
              <a:rPr lang="it-IT" sz="1800" dirty="0"/>
              <a:t> after </a:t>
            </a:r>
            <a:r>
              <a:rPr lang="it-IT" sz="1800" dirty="0" err="1"/>
              <a:t>detecting</a:t>
            </a:r>
            <a:r>
              <a:rPr lang="it-IT" sz="1800" dirty="0"/>
              <a:t> the </a:t>
            </a:r>
            <a:r>
              <a:rPr lang="it-IT" sz="1800" dirty="0" err="1"/>
              <a:t>obstacle</a:t>
            </a:r>
            <a:r>
              <a:rPr lang="it-IT" sz="1800" dirty="0"/>
              <a:t> </a:t>
            </a:r>
            <a:r>
              <a:rPr lang="it-IT" sz="1800" dirty="0" err="1"/>
              <a:t>progressively</a:t>
            </a:r>
            <a:r>
              <a:rPr lang="it-IT" sz="1800" dirty="0"/>
              <a:t> </a:t>
            </a:r>
            <a:r>
              <a:rPr lang="it-IT" sz="1800" dirty="0" err="1"/>
              <a:t>reaches</a:t>
            </a:r>
            <a:r>
              <a:rPr lang="it-IT" sz="1800" dirty="0"/>
              <a:t> the second lane, after </a:t>
            </a:r>
            <a:r>
              <a:rPr lang="it-IT" sz="1800" dirty="0" err="1"/>
              <a:t>overtaking</a:t>
            </a:r>
            <a:r>
              <a:rPr lang="it-IT" sz="1800" dirty="0"/>
              <a:t> the </a:t>
            </a:r>
            <a:r>
              <a:rPr lang="it-IT" sz="1800" dirty="0" err="1"/>
              <a:t>obstacle</a:t>
            </a:r>
            <a:r>
              <a:rPr lang="it-IT" sz="1800" dirty="0"/>
              <a:t> </a:t>
            </a:r>
            <a:r>
              <a:rPr lang="it-IT" sz="1800" dirty="0" err="1"/>
              <a:t>it</a:t>
            </a:r>
            <a:r>
              <a:rPr lang="it-IT" sz="1800" dirty="0"/>
              <a:t> </a:t>
            </a:r>
            <a:r>
              <a:rPr lang="it-IT" sz="1800" dirty="0" err="1"/>
              <a:t>progressively</a:t>
            </a:r>
            <a:r>
              <a:rPr lang="it-IT" sz="1800" dirty="0"/>
              <a:t> </a:t>
            </a:r>
            <a:r>
              <a:rPr lang="it-IT" sz="1800" dirty="0" err="1"/>
              <a:t>returns</a:t>
            </a:r>
            <a:r>
              <a:rPr lang="it-IT" sz="1800" dirty="0"/>
              <a:t> to the first lane</a:t>
            </a:r>
          </a:p>
          <a:p>
            <a:pPr>
              <a:buClr>
                <a:srgbClr val="C00000"/>
              </a:buClr>
            </a:pPr>
            <a:endParaRPr lang="it-IT" sz="1800" dirty="0"/>
          </a:p>
          <a:p>
            <a:pPr marL="457200" indent="-457200">
              <a:buClr>
                <a:srgbClr val="C00000"/>
              </a:buClr>
              <a:buFont typeface="Arial" panose="020B0604020202020204" pitchFamily="34" charset="0"/>
              <a:buChar char="•"/>
            </a:pPr>
            <a:endParaRPr lang="it-IT" sz="1800" dirty="0"/>
          </a:p>
          <a:p>
            <a:pPr marL="457200" indent="-457200">
              <a:buClr>
                <a:srgbClr val="C00000"/>
              </a:buClr>
              <a:buFont typeface="Arial" panose="020B0604020202020204" pitchFamily="34" charset="0"/>
              <a:buChar char="•"/>
            </a:pPr>
            <a:r>
              <a:rPr lang="it-IT" sz="1800" dirty="0"/>
              <a:t>To </a:t>
            </a:r>
            <a:r>
              <a:rPr lang="it-IT" sz="1800" dirty="0" err="1"/>
              <a:t>ensure</a:t>
            </a:r>
            <a:r>
              <a:rPr lang="it-IT" sz="1800" dirty="0"/>
              <a:t> a </a:t>
            </a:r>
            <a:r>
              <a:rPr lang="it-IT" sz="1800" dirty="0" err="1"/>
              <a:t>smooth</a:t>
            </a:r>
            <a:r>
              <a:rPr lang="it-IT" sz="1800" dirty="0"/>
              <a:t> and </a:t>
            </a:r>
            <a:r>
              <a:rPr lang="it-IT" sz="1800" dirty="0" err="1"/>
              <a:t>continuous</a:t>
            </a:r>
            <a:r>
              <a:rPr lang="it-IT" sz="1800" dirty="0"/>
              <a:t> </a:t>
            </a:r>
            <a:r>
              <a:rPr lang="it-IT" sz="1800" dirty="0" err="1"/>
              <a:t>trajectory</a:t>
            </a:r>
            <a:r>
              <a:rPr lang="it-IT" sz="1800" dirty="0"/>
              <a:t> </a:t>
            </a:r>
            <a:r>
              <a:rPr lang="it-IT" sz="1800" dirty="0" err="1"/>
              <a:t>during</a:t>
            </a:r>
            <a:r>
              <a:rPr lang="it-IT" sz="1800" dirty="0"/>
              <a:t> the </a:t>
            </a:r>
            <a:r>
              <a:rPr lang="it-IT" sz="1800" dirty="0" err="1"/>
              <a:t>changing</a:t>
            </a:r>
            <a:r>
              <a:rPr lang="it-IT" sz="1800" dirty="0"/>
              <a:t> lane procedure a </a:t>
            </a:r>
            <a:r>
              <a:rPr lang="it-IT" sz="1800" dirty="0" err="1"/>
              <a:t>sigmoid</a:t>
            </a:r>
            <a:r>
              <a:rPr lang="it-IT" sz="1800" dirty="0"/>
              <a:t> </a:t>
            </a:r>
            <a:r>
              <a:rPr lang="it-IT" sz="1800" dirty="0" err="1"/>
              <a:t>function</a:t>
            </a:r>
            <a:r>
              <a:rPr lang="it-IT" sz="1800" dirty="0"/>
              <a:t> </a:t>
            </a:r>
            <a:r>
              <a:rPr lang="it-IT" sz="1800" dirty="0" err="1"/>
              <a:t>has</a:t>
            </a:r>
            <a:r>
              <a:rPr lang="it-IT" sz="1800" dirty="0"/>
              <a:t> </a:t>
            </a:r>
            <a:r>
              <a:rPr lang="it-IT" sz="1800" dirty="0" err="1"/>
              <a:t>been</a:t>
            </a:r>
            <a:r>
              <a:rPr lang="it-IT" sz="1800" dirty="0"/>
              <a:t> </a:t>
            </a:r>
            <a:r>
              <a:rPr lang="it-IT" sz="1800" dirty="0" err="1"/>
              <a:t>used</a:t>
            </a:r>
            <a:endParaRPr lang="it-IT" sz="18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descr="Immagine che contiene schermata, design, Rettangolo, linea&#10;&#10;Descrizione generata automaticamente">
            <a:extLst>
              <a:ext uri="{FF2B5EF4-FFF2-40B4-BE49-F238E27FC236}">
                <a16:creationId xmlns:a16="http://schemas.microsoft.com/office/drawing/2014/main" id="{1C2C6CAF-8052-852C-BDEF-D757240EF876}"/>
              </a:ext>
            </a:extLst>
          </p:cNvPr>
          <p:cNvPicPr>
            <a:picLocks noChangeAspect="1"/>
          </p:cNvPicPr>
          <p:nvPr/>
        </p:nvPicPr>
        <p:blipFill>
          <a:blip r:embed="rId4" cstate="print">
            <a:extLst>
              <a:ext uri="{28A0092B-C50C-407E-A947-70E740481C1C}">
                <a14:useLocalDpi xmlns:a14="http://schemas.microsoft.com/office/drawing/2010/main" val="0"/>
              </a:ext>
            </a:extLst>
          </a:blip>
          <a:srcRect l="-423" t="15494" r="-2086" b="12734"/>
          <a:stretch/>
        </p:blipFill>
        <p:spPr>
          <a:xfrm>
            <a:off x="5677067" y="1747221"/>
            <a:ext cx="6413549" cy="2946322"/>
          </a:xfrm>
          <a:prstGeom prst="rect">
            <a:avLst/>
          </a:prstGeom>
        </p:spPr>
      </p:pic>
      <p:pic>
        <p:nvPicPr>
          <p:cNvPr id="11" name="Immagine 10">
            <a:extLst>
              <a:ext uri="{FF2B5EF4-FFF2-40B4-BE49-F238E27FC236}">
                <a16:creationId xmlns:a16="http://schemas.microsoft.com/office/drawing/2014/main" id="{FF158229-6334-38B7-95FF-203608456DB1}"/>
              </a:ext>
            </a:extLst>
          </p:cNvPr>
          <p:cNvPicPr>
            <a:picLocks noChangeAspect="1"/>
          </p:cNvPicPr>
          <p:nvPr/>
        </p:nvPicPr>
        <p:blipFill>
          <a:blip r:embed="rId5"/>
          <a:stretch>
            <a:fillRect/>
          </a:stretch>
        </p:blipFill>
        <p:spPr>
          <a:xfrm>
            <a:off x="5275187" y="5035773"/>
            <a:ext cx="6253985" cy="1380750"/>
          </a:xfrm>
          <a:prstGeom prst="rect">
            <a:avLst/>
          </a:prstGeom>
        </p:spPr>
      </p:pic>
    </p:spTree>
    <p:extLst>
      <p:ext uri="{BB962C8B-B14F-4D97-AF65-F5344CB8AC3E}">
        <p14:creationId xmlns:p14="http://schemas.microsoft.com/office/powerpoint/2010/main" val="395721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0CFB0D5-3233-B029-D029-462C2322D0F3}"/>
              </a:ext>
            </a:extLst>
          </p:cNvPr>
          <p:cNvPicPr>
            <a:picLocks noChangeAspect="1"/>
          </p:cNvPicPr>
          <p:nvPr/>
        </p:nvPicPr>
        <p:blipFill>
          <a:blip r:embed="rId4"/>
          <a:srcRect l="4232" b="4232"/>
          <a:stretch/>
        </p:blipFill>
        <p:spPr>
          <a:xfrm>
            <a:off x="550996" y="2729114"/>
            <a:ext cx="3600635" cy="3619686"/>
          </a:xfrm>
          <a:prstGeom prst="rect">
            <a:avLst/>
          </a:prstGeom>
        </p:spPr>
      </p:pic>
      <p:sp>
        <p:nvSpPr>
          <p:cNvPr id="11" name="Arrow: Right 12">
            <a:extLst>
              <a:ext uri="{FF2B5EF4-FFF2-40B4-BE49-F238E27FC236}">
                <a16:creationId xmlns:a16="http://schemas.microsoft.com/office/drawing/2014/main" id="{39F888CB-FBA2-6921-C1C1-8312FEDC6F7E}"/>
              </a:ext>
            </a:extLst>
          </p:cNvPr>
          <p:cNvSpPr/>
          <p:nvPr/>
        </p:nvSpPr>
        <p:spPr>
          <a:xfrm rot="-540000">
            <a:off x="2970636" y="3975582"/>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3229F772-C2C4-7C92-3F80-AD5E396757F7}"/>
              </a:ext>
            </a:extLst>
          </p:cNvPr>
          <p:cNvPicPr>
            <a:picLocks noChangeAspect="1"/>
          </p:cNvPicPr>
          <p:nvPr/>
        </p:nvPicPr>
        <p:blipFill>
          <a:blip r:embed="rId5"/>
          <a:stretch>
            <a:fillRect/>
          </a:stretch>
        </p:blipFill>
        <p:spPr>
          <a:xfrm>
            <a:off x="4604010" y="2023619"/>
            <a:ext cx="7370276" cy="4681522"/>
          </a:xfrm>
          <a:prstGeom prst="rect">
            <a:avLst/>
          </a:prstGeom>
        </p:spPr>
      </p:pic>
      <p:sp>
        <p:nvSpPr>
          <p:cNvPr id="14" name="Rectangle 13">
            <a:extLst>
              <a:ext uri="{FF2B5EF4-FFF2-40B4-BE49-F238E27FC236}">
                <a16:creationId xmlns:a16="http://schemas.microsoft.com/office/drawing/2014/main" id="{78CE7B7E-6485-4FFB-163E-09516AE857D9}"/>
              </a:ext>
            </a:extLst>
          </p:cNvPr>
          <p:cNvSpPr/>
          <p:nvPr/>
        </p:nvSpPr>
        <p:spPr>
          <a:xfrm>
            <a:off x="4604010" y="2826983"/>
            <a:ext cx="7370276" cy="7435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3">
            <a:extLst>
              <a:ext uri="{FF2B5EF4-FFF2-40B4-BE49-F238E27FC236}">
                <a16:creationId xmlns:a16="http://schemas.microsoft.com/office/drawing/2014/main" id="{E24B55D8-688B-2505-C764-1826432312FB}"/>
              </a:ext>
            </a:extLst>
          </p:cNvPr>
          <p:cNvSpPr/>
          <p:nvPr/>
        </p:nvSpPr>
        <p:spPr>
          <a:xfrm>
            <a:off x="4604010" y="6433457"/>
            <a:ext cx="4420247" cy="2716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17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7AED-3C14-D93F-0735-DC921DF4CE1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E453149-83CB-FA16-221D-B8BB12A9AEC6}"/>
              </a:ext>
            </a:extLst>
          </p:cNvPr>
          <p:cNvSpPr>
            <a:spLocks noGrp="1"/>
          </p:cNvSpPr>
          <p:nvPr>
            <p:ph type="title"/>
          </p:nvPr>
        </p:nvSpPr>
        <p:spPr>
          <a:xfrm>
            <a:off x="0" y="3144490"/>
            <a:ext cx="12192000" cy="1188000"/>
          </a:xfrm>
        </p:spPr>
        <p:txBody>
          <a:bodyPr/>
          <a:lstStyle/>
          <a:p>
            <a:pPr algn="ctr"/>
            <a:r>
              <a:rPr lang="it-IT" sz="3600" dirty="0">
                <a:latin typeface="Arial"/>
                <a:cs typeface="Arial"/>
              </a:rPr>
              <a:t>TRAJECTORY TRACKING - STATE ERROR FEEDBACK</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86EF490E-03B5-8A25-A9B6-35789C6BC2B8}"/>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53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9034" y="1209522"/>
            <a:ext cx="12181932" cy="900662"/>
          </a:xfrm>
        </p:spPr>
        <p:txBody>
          <a:bodyPr>
            <a:normAutofit/>
          </a:bodyPr>
          <a:lstStyle/>
          <a:p>
            <a:pPr algn="ctr"/>
            <a:r>
              <a:rPr lang="it-IT" sz="2500" dirty="0">
                <a:latin typeface="Arial"/>
                <a:cs typeface="Arial"/>
              </a:rPr>
              <a:t>Linear Control</a:t>
            </a:r>
            <a:endParaRPr lang="it-IT" sz="25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C2A3BE-C6D7-2A09-E65D-BC90D05E680A}"/>
              </a:ext>
            </a:extLst>
          </p:cNvPr>
          <p:cNvPicPr>
            <a:picLocks noChangeAspect="1"/>
          </p:cNvPicPr>
          <p:nvPr/>
        </p:nvPicPr>
        <p:blipFill>
          <a:blip r:embed="rId5"/>
          <a:stretch>
            <a:fillRect/>
          </a:stretch>
        </p:blipFill>
        <p:spPr>
          <a:xfrm>
            <a:off x="-5036" y="4975135"/>
            <a:ext cx="6085932" cy="800173"/>
          </a:xfrm>
          <a:prstGeom prst="rect">
            <a:avLst/>
          </a:prstGeom>
        </p:spPr>
      </p:pic>
      <p:pic>
        <p:nvPicPr>
          <p:cNvPr id="15" name="Picture 14">
            <a:extLst>
              <a:ext uri="{FF2B5EF4-FFF2-40B4-BE49-F238E27FC236}">
                <a16:creationId xmlns:a16="http://schemas.microsoft.com/office/drawing/2014/main" id="{7BFCFE5A-A090-104E-08E9-7EE969F17BD4}"/>
              </a:ext>
            </a:extLst>
          </p:cNvPr>
          <p:cNvPicPr>
            <a:picLocks noChangeAspect="1"/>
          </p:cNvPicPr>
          <p:nvPr/>
        </p:nvPicPr>
        <p:blipFill>
          <a:blip r:embed="rId6"/>
          <a:stretch>
            <a:fillRect/>
          </a:stretch>
        </p:blipFill>
        <p:spPr>
          <a:xfrm>
            <a:off x="6096000" y="4966675"/>
            <a:ext cx="6085932" cy="1402075"/>
          </a:xfrm>
          <a:prstGeom prst="rect">
            <a:avLst/>
          </a:prstGeom>
        </p:spPr>
      </p:pic>
      <p:sp>
        <p:nvSpPr>
          <p:cNvPr id="16" name="Rectangle 15">
            <a:extLst>
              <a:ext uri="{FF2B5EF4-FFF2-40B4-BE49-F238E27FC236}">
                <a16:creationId xmlns:a16="http://schemas.microsoft.com/office/drawing/2014/main" id="{B1F55836-83A0-00E6-1CDF-2047D85B19A5}"/>
              </a:ext>
            </a:extLst>
          </p:cNvPr>
          <p:cNvSpPr/>
          <p:nvPr/>
        </p:nvSpPr>
        <p:spPr>
          <a:xfrm>
            <a:off x="8750105" y="596470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18" name="Picture 17">
            <a:extLst>
              <a:ext uri="{FF2B5EF4-FFF2-40B4-BE49-F238E27FC236}">
                <a16:creationId xmlns:a16="http://schemas.microsoft.com/office/drawing/2014/main" id="{76B7951D-7EF3-E678-61EB-C1B095055213}"/>
              </a:ext>
            </a:extLst>
          </p:cNvPr>
          <p:cNvPicPr>
            <a:picLocks noChangeAspect="1"/>
          </p:cNvPicPr>
          <p:nvPr/>
        </p:nvPicPr>
        <p:blipFill>
          <a:blip r:embed="rId7"/>
          <a:stretch>
            <a:fillRect/>
          </a:stretch>
        </p:blipFill>
        <p:spPr>
          <a:xfrm>
            <a:off x="5659474" y="6311399"/>
            <a:ext cx="2495526" cy="210560"/>
          </a:xfrm>
          <a:prstGeom prst="rect">
            <a:avLst/>
          </a:prstGeom>
        </p:spPr>
      </p:pic>
      <p:sp>
        <p:nvSpPr>
          <p:cNvPr id="19" name="Arrow: Right 18">
            <a:extLst>
              <a:ext uri="{FF2B5EF4-FFF2-40B4-BE49-F238E27FC236}">
                <a16:creationId xmlns:a16="http://schemas.microsoft.com/office/drawing/2014/main" id="{6EE78A6E-6E25-DFB0-76B9-CF07796CE9EE}"/>
              </a:ext>
            </a:extLst>
          </p:cNvPr>
          <p:cNvSpPr/>
          <p:nvPr/>
        </p:nvSpPr>
        <p:spPr>
          <a:xfrm rot="9644067">
            <a:off x="8233187" y="6201148"/>
            <a:ext cx="398286" cy="1665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E7309D-7C89-0069-A322-23446450715D}"/>
              </a:ext>
            </a:extLst>
          </p:cNvPr>
          <p:cNvPicPr>
            <a:picLocks noChangeAspect="1"/>
          </p:cNvPicPr>
          <p:nvPr/>
        </p:nvPicPr>
        <p:blipFill>
          <a:blip r:embed="rId8"/>
          <a:stretch>
            <a:fillRect/>
          </a:stretch>
        </p:blipFill>
        <p:spPr>
          <a:xfrm>
            <a:off x="151939" y="2100262"/>
            <a:ext cx="11858625" cy="2657475"/>
          </a:xfrm>
          <a:prstGeom prst="rect">
            <a:avLst/>
          </a:prstGeom>
        </p:spPr>
      </p:pic>
    </p:spTree>
    <p:extLst>
      <p:ext uri="{BB962C8B-B14F-4D97-AF65-F5344CB8AC3E}">
        <p14:creationId xmlns:p14="http://schemas.microsoft.com/office/powerpoint/2010/main" val="202305464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582</TotalTime>
  <Words>919</Words>
  <Application>Microsoft Office PowerPoint</Application>
  <PresentationFormat>Widescreen</PresentationFormat>
  <Paragraphs>112</Paragraphs>
  <Slides>46</Slides>
  <Notes>16</Notes>
  <HiddenSlides>0</HiddenSlides>
  <MMClips>2</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46</vt:i4>
      </vt:variant>
    </vt:vector>
  </HeadingPairs>
  <TitlesOfParts>
    <vt:vector size="50" baseType="lpstr">
      <vt:lpstr>Arial</vt:lpstr>
      <vt:lpstr>Calibri</vt:lpstr>
      <vt:lpstr>Wingdings</vt:lpstr>
      <vt:lpstr>Tema di Office</vt:lpstr>
      <vt:lpstr>Presentazione standard di PowerPoint</vt:lpstr>
      <vt:lpstr>Outline</vt:lpstr>
      <vt:lpstr>Introduction: the "urban mobility challenge"</vt:lpstr>
      <vt:lpstr>Framework: unicycle</vt:lpstr>
      <vt:lpstr>Framework: trajectory</vt:lpstr>
      <vt:lpstr>Obstacle avoidance</vt:lpstr>
      <vt:lpstr>Obstacle avoidance</vt:lpstr>
      <vt:lpstr>TRAJECTORY TRACKING - STATE ERROR FEEDBACK</vt:lpstr>
      <vt:lpstr>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Video</vt:lpstr>
      <vt:lpstr>Non Linear Control</vt:lpstr>
      <vt:lpstr>Presentazione standard di PowerPoint</vt:lpstr>
      <vt:lpstr>Presentazione standard di PowerPoint</vt:lpstr>
      <vt:lpstr>Presentazione standard di PowerPoint</vt:lpstr>
      <vt:lpstr>Presentazione standard di PowerPoint</vt:lpstr>
      <vt:lpstr>Video</vt:lpstr>
      <vt:lpstr>Presentazione standard di PowerPoint</vt:lpstr>
      <vt:lpstr>Presentazione standard di PowerPoint</vt:lpstr>
      <vt:lpstr>TRAJECTORY TRACKING - OUTPUT ERROR FEEDBACK</vt:lpstr>
      <vt:lpstr>Feedback linearization based on a reference point on the sagittal axis</vt:lpstr>
      <vt:lpstr>Presentazione standard di PowerPoint</vt:lpstr>
      <vt:lpstr>Presentazione standard di PowerPoint</vt:lpstr>
      <vt:lpstr>Presentazione standard di PowerPoint</vt:lpstr>
      <vt:lpstr>Presentazione standard di PowerPoint</vt:lpstr>
      <vt:lpstr>Feedback linearization based on second order derivatives</vt:lpstr>
      <vt:lpstr>Presentazione standard di PowerPoint</vt:lpstr>
      <vt:lpstr>Presentazione standard di PowerPoint</vt:lpstr>
      <vt:lpstr>Presentazione standard di PowerPoint</vt:lpstr>
      <vt:lpstr>Presentazione standard di PowerPoint</vt:lpstr>
      <vt:lpstr>REGULATION</vt:lpstr>
      <vt:lpstr>Cartesian regulation</vt:lpstr>
      <vt:lpstr>Presentazione standard di PowerPoint</vt:lpstr>
      <vt:lpstr>Pose regulation</vt:lpstr>
      <vt:lpstr>Presentazione standard di PowerPoint</vt:lpstr>
      <vt:lpstr>Presentazione standard di PowerPoint</vt:lpstr>
      <vt:lpstr>Plots of all controllers together</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Fattorel</dc:creator>
  <cp:lastModifiedBy>Thomas Zamprogno</cp:lastModifiedBy>
  <cp:revision>436</cp:revision>
  <dcterms:created xsi:type="dcterms:W3CDTF">2023-05-17T11:15:50Z</dcterms:created>
  <dcterms:modified xsi:type="dcterms:W3CDTF">2025-01-06T21:11:25Z</dcterms:modified>
</cp:coreProperties>
</file>